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BD2C7-02D6-492F-BCEB-5D630332BCF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765AE03-344F-4A33-95AD-10615FDF4D76}">
      <dgm:prSet/>
      <dgm:spPr/>
      <dgm:t>
        <a:bodyPr/>
        <a:lstStyle/>
        <a:p>
          <a:pPr rtl="0"/>
          <a:r>
            <a:rPr lang="ru-RU" smtClean="0"/>
            <a:t>1. Қарым-қатынасты диалогтау принципі. </a:t>
          </a:r>
          <a:endParaRPr lang="ru-RU"/>
        </a:p>
      </dgm:t>
    </dgm:pt>
    <dgm:pt modelId="{089F806A-F5AD-4816-AD2A-EA2A86606C17}" type="parTrans" cxnId="{9858B0C2-07FC-4604-8157-FAF8F878C33E}">
      <dgm:prSet/>
      <dgm:spPr/>
      <dgm:t>
        <a:bodyPr/>
        <a:lstStyle/>
        <a:p>
          <a:endParaRPr lang="ru-RU"/>
        </a:p>
      </dgm:t>
    </dgm:pt>
    <dgm:pt modelId="{AF205731-916B-4DF2-8B60-5E0CA3F60545}" type="sibTrans" cxnId="{9858B0C2-07FC-4604-8157-FAF8F878C33E}">
      <dgm:prSet/>
      <dgm:spPr/>
      <dgm:t>
        <a:bodyPr/>
        <a:lstStyle/>
        <a:p>
          <a:endParaRPr lang="ru-RU"/>
        </a:p>
      </dgm:t>
    </dgm:pt>
    <dgm:pt modelId="{BEFB0930-AF8C-4C64-8E70-63FA9130341C}">
      <dgm:prSet/>
      <dgm:spPr/>
      <dgm:t>
        <a:bodyPr/>
        <a:lstStyle/>
        <a:p>
          <a:pPr rtl="0"/>
          <a:r>
            <a:rPr lang="ru-RU" smtClean="0"/>
            <a:t>2.Үнемі «кері байланыс» принципі.</a:t>
          </a:r>
          <a:endParaRPr lang="ru-RU"/>
        </a:p>
      </dgm:t>
    </dgm:pt>
    <dgm:pt modelId="{02F6FA2C-8676-4F3E-874A-400541F860B5}" type="parTrans" cxnId="{20A7E1A9-5BB7-438A-9283-D3B4ED7077BA}">
      <dgm:prSet/>
      <dgm:spPr/>
      <dgm:t>
        <a:bodyPr/>
        <a:lstStyle/>
        <a:p>
          <a:endParaRPr lang="ru-RU"/>
        </a:p>
      </dgm:t>
    </dgm:pt>
    <dgm:pt modelId="{7F868362-6B95-4AAE-8FB7-913BDFB40608}" type="sibTrans" cxnId="{20A7E1A9-5BB7-438A-9283-D3B4ED7077BA}">
      <dgm:prSet/>
      <dgm:spPr/>
      <dgm:t>
        <a:bodyPr/>
        <a:lstStyle/>
        <a:p>
          <a:endParaRPr lang="ru-RU"/>
        </a:p>
      </dgm:t>
    </dgm:pt>
    <dgm:pt modelId="{81CC4C94-C6E2-4A2C-BAB8-1D3417248077}">
      <dgm:prSet/>
      <dgm:spPr/>
      <dgm:t>
        <a:bodyPr/>
        <a:lstStyle/>
        <a:p>
          <a:pPr rtl="0"/>
          <a:r>
            <a:rPr lang="ru-RU" smtClean="0"/>
            <a:t>3. Өзіндік диагностика принципі. </a:t>
          </a:r>
          <a:endParaRPr lang="ru-RU"/>
        </a:p>
      </dgm:t>
    </dgm:pt>
    <dgm:pt modelId="{9D42F59F-98CD-4A2F-BC15-0FF2F8060A71}" type="parTrans" cxnId="{FD7F3B1B-2019-4242-BE2C-7E406C7A3303}">
      <dgm:prSet/>
      <dgm:spPr/>
      <dgm:t>
        <a:bodyPr/>
        <a:lstStyle/>
        <a:p>
          <a:endParaRPr lang="ru-RU"/>
        </a:p>
      </dgm:t>
    </dgm:pt>
    <dgm:pt modelId="{EC465D0B-EAEE-4BFB-A754-C04CA834F796}" type="sibTrans" cxnId="{FD7F3B1B-2019-4242-BE2C-7E406C7A3303}">
      <dgm:prSet/>
      <dgm:spPr/>
      <dgm:t>
        <a:bodyPr/>
        <a:lstStyle/>
        <a:p>
          <a:endParaRPr lang="ru-RU"/>
        </a:p>
      </dgm:t>
    </dgm:pt>
    <dgm:pt modelId="{6749EE08-B92D-41C6-98BB-FBE21404873B}">
      <dgm:prSet/>
      <dgm:spPr/>
      <dgm:t>
        <a:bodyPr/>
        <a:lstStyle/>
        <a:p>
          <a:pPr rtl="0"/>
          <a:r>
            <a:rPr lang="ru-RU" smtClean="0"/>
            <a:t>4.Дамудың оптимистік принципі.</a:t>
          </a:r>
          <a:endParaRPr lang="ru-RU"/>
        </a:p>
      </dgm:t>
    </dgm:pt>
    <dgm:pt modelId="{C6E19D0F-DE87-4215-91B9-B6318F920DAF}" type="parTrans" cxnId="{1B3BFE99-B4B7-4F01-B87F-BE76F2DFF3A5}">
      <dgm:prSet/>
      <dgm:spPr/>
      <dgm:t>
        <a:bodyPr/>
        <a:lstStyle/>
        <a:p>
          <a:endParaRPr lang="ru-RU"/>
        </a:p>
      </dgm:t>
    </dgm:pt>
    <dgm:pt modelId="{582796E2-C346-4298-B03E-763B426237D9}" type="sibTrans" cxnId="{1B3BFE99-B4B7-4F01-B87F-BE76F2DFF3A5}">
      <dgm:prSet/>
      <dgm:spPr/>
      <dgm:t>
        <a:bodyPr/>
        <a:lstStyle/>
        <a:p>
          <a:endParaRPr lang="ru-RU"/>
        </a:p>
      </dgm:t>
    </dgm:pt>
    <dgm:pt modelId="{582CB5DC-B2D2-4CE6-B918-241B407DCD66}">
      <dgm:prSet/>
      <dgm:spPr/>
      <dgm:t>
        <a:bodyPr/>
        <a:lstStyle/>
        <a:p>
          <a:pPr rtl="0"/>
          <a:r>
            <a:rPr lang="ru-RU" smtClean="0"/>
            <a:t>5. Ақыл-ой және өзіндік сфераны үндестіру принципі. </a:t>
          </a:r>
          <a:endParaRPr lang="ru-RU"/>
        </a:p>
      </dgm:t>
    </dgm:pt>
    <dgm:pt modelId="{BCE29041-7952-415C-A65E-D5A6FB7D37E0}" type="parTrans" cxnId="{F187F4F8-A332-4037-AFD8-A6B6CDA361A6}">
      <dgm:prSet/>
      <dgm:spPr/>
      <dgm:t>
        <a:bodyPr/>
        <a:lstStyle/>
        <a:p>
          <a:endParaRPr lang="ru-RU"/>
        </a:p>
      </dgm:t>
    </dgm:pt>
    <dgm:pt modelId="{9417BF0F-1D67-4256-8A8E-BC28448384DB}" type="sibTrans" cxnId="{F187F4F8-A332-4037-AFD8-A6B6CDA361A6}">
      <dgm:prSet/>
      <dgm:spPr/>
      <dgm:t>
        <a:bodyPr/>
        <a:lstStyle/>
        <a:p>
          <a:endParaRPr lang="ru-RU"/>
        </a:p>
      </dgm:t>
    </dgm:pt>
    <dgm:pt modelId="{0EAF5D92-89A4-40CC-AD2E-F07927AD9BCE}">
      <dgm:prSet/>
      <dgm:spPr/>
      <dgm:t>
        <a:bodyPr/>
        <a:lstStyle/>
        <a:p>
          <a:endParaRPr lang="ru-RU"/>
        </a:p>
      </dgm:t>
    </dgm:pt>
    <dgm:pt modelId="{44B6FD4C-581C-40D4-95B1-225A9524B304}" type="parTrans" cxnId="{9D1A578D-4842-443E-990F-3E39C45C3570}">
      <dgm:prSet/>
      <dgm:spPr/>
      <dgm:t>
        <a:bodyPr/>
        <a:lstStyle/>
        <a:p>
          <a:endParaRPr lang="ru-RU"/>
        </a:p>
      </dgm:t>
    </dgm:pt>
    <dgm:pt modelId="{10034095-C4CC-4A25-B253-4F1F4A34770F}" type="sibTrans" cxnId="{9D1A578D-4842-443E-990F-3E39C45C3570}">
      <dgm:prSet/>
      <dgm:spPr/>
      <dgm:t>
        <a:bodyPr/>
        <a:lstStyle/>
        <a:p>
          <a:endParaRPr lang="ru-RU"/>
        </a:p>
      </dgm:t>
    </dgm:pt>
    <dgm:pt modelId="{B71ED1B7-EE5B-42EF-9E09-82EEAE363D98}">
      <dgm:prSet/>
      <dgm:spPr/>
      <dgm:t>
        <a:bodyPr/>
        <a:lstStyle/>
        <a:p>
          <a:endParaRPr lang="ru-RU"/>
        </a:p>
      </dgm:t>
    </dgm:pt>
    <dgm:pt modelId="{9EAD6205-FAAF-4EE9-97C2-04756744AEFF}" type="parTrans" cxnId="{7A5FFBCE-1E66-4453-8D61-3508132536FD}">
      <dgm:prSet/>
      <dgm:spPr/>
      <dgm:t>
        <a:bodyPr/>
        <a:lstStyle/>
        <a:p>
          <a:endParaRPr lang="ru-RU"/>
        </a:p>
      </dgm:t>
    </dgm:pt>
    <dgm:pt modelId="{94C3F065-9389-4773-8C2D-DF66BE5FF0DC}" type="sibTrans" cxnId="{7A5FFBCE-1E66-4453-8D61-3508132536FD}">
      <dgm:prSet/>
      <dgm:spPr/>
      <dgm:t>
        <a:bodyPr/>
        <a:lstStyle/>
        <a:p>
          <a:endParaRPr lang="ru-RU"/>
        </a:p>
      </dgm:t>
    </dgm:pt>
    <dgm:pt modelId="{00F15CDC-0B52-4E34-99AB-8F13D90A3F8E}">
      <dgm:prSet/>
      <dgm:spPr/>
      <dgm:t>
        <a:bodyPr/>
        <a:lstStyle/>
        <a:p>
          <a:endParaRPr lang="ru-RU"/>
        </a:p>
      </dgm:t>
    </dgm:pt>
    <dgm:pt modelId="{268A01C6-61CC-4FE6-BAA8-7A75CF214E09}" type="parTrans" cxnId="{36E3545B-0D50-4F64-BD42-B05708363354}">
      <dgm:prSet/>
      <dgm:spPr/>
      <dgm:t>
        <a:bodyPr/>
        <a:lstStyle/>
        <a:p>
          <a:endParaRPr lang="ru-RU"/>
        </a:p>
      </dgm:t>
    </dgm:pt>
    <dgm:pt modelId="{85118A1E-F55A-4AE7-8B68-974C68B321D4}" type="sibTrans" cxnId="{36E3545B-0D50-4F64-BD42-B05708363354}">
      <dgm:prSet/>
      <dgm:spPr/>
      <dgm:t>
        <a:bodyPr/>
        <a:lstStyle/>
        <a:p>
          <a:endParaRPr lang="ru-RU"/>
        </a:p>
      </dgm:t>
    </dgm:pt>
    <dgm:pt modelId="{CCD891B5-28EA-485D-BBD4-0E1CE0DF60D3}">
      <dgm:prSet/>
      <dgm:spPr/>
      <dgm:t>
        <a:bodyPr/>
        <a:lstStyle/>
        <a:p>
          <a:endParaRPr lang="ru-RU"/>
        </a:p>
      </dgm:t>
    </dgm:pt>
    <dgm:pt modelId="{8F339C0F-F560-4C5A-9D7A-BB4010640A0A}" type="parTrans" cxnId="{5A119588-B839-46D2-A0EF-22B1672F8B20}">
      <dgm:prSet/>
      <dgm:spPr/>
      <dgm:t>
        <a:bodyPr/>
        <a:lstStyle/>
        <a:p>
          <a:endParaRPr lang="ru-RU"/>
        </a:p>
      </dgm:t>
    </dgm:pt>
    <dgm:pt modelId="{14B35249-2FBB-4DEF-BA62-E7B23F731F19}" type="sibTrans" cxnId="{5A119588-B839-46D2-A0EF-22B1672F8B20}">
      <dgm:prSet/>
      <dgm:spPr/>
      <dgm:t>
        <a:bodyPr/>
        <a:lstStyle/>
        <a:p>
          <a:endParaRPr lang="ru-RU"/>
        </a:p>
      </dgm:t>
    </dgm:pt>
    <dgm:pt modelId="{698F323F-41C0-4D1D-9CB4-A09BC43512D0}">
      <dgm:prSet/>
      <dgm:spPr/>
      <dgm:t>
        <a:bodyPr/>
        <a:lstStyle/>
        <a:p>
          <a:endParaRPr lang="ru-RU"/>
        </a:p>
      </dgm:t>
    </dgm:pt>
    <dgm:pt modelId="{FFB71B46-A5A2-439A-8D4C-67E5C5DE535B}" type="parTrans" cxnId="{4CBF62C4-0940-4CAC-A460-859F5EB2424D}">
      <dgm:prSet/>
      <dgm:spPr/>
      <dgm:t>
        <a:bodyPr/>
        <a:lstStyle/>
        <a:p>
          <a:endParaRPr lang="ru-RU"/>
        </a:p>
      </dgm:t>
    </dgm:pt>
    <dgm:pt modelId="{B54A0B9D-93D2-40FB-80CB-B75EA06ECAE4}" type="sibTrans" cxnId="{4CBF62C4-0940-4CAC-A460-859F5EB2424D}">
      <dgm:prSet/>
      <dgm:spPr/>
      <dgm:t>
        <a:bodyPr/>
        <a:lstStyle/>
        <a:p>
          <a:endParaRPr lang="ru-RU"/>
        </a:p>
      </dgm:t>
    </dgm:pt>
    <dgm:pt modelId="{8E0033F8-9081-4450-8FD6-51F84A3B1219}" type="pres">
      <dgm:prSet presAssocID="{B97BD2C7-02D6-492F-BCEB-5D630332BCFE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09C66F-9EFA-4A25-A8FF-268705D97357}" type="pres">
      <dgm:prSet presAssocID="{3765AE03-344F-4A33-95AD-10615FDF4D76}" presName="circle1" presStyleLbl="lnNode1" presStyleIdx="0" presStyleCnt="5"/>
      <dgm:spPr/>
    </dgm:pt>
    <dgm:pt modelId="{3BD83CF1-C2F1-4EAC-AEDC-F3162270256E}" type="pres">
      <dgm:prSet presAssocID="{3765AE03-344F-4A33-95AD-10615FDF4D76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B7085-0ABF-4C5B-9D1C-8F3EE2FC2D51}" type="pres">
      <dgm:prSet presAssocID="{3765AE03-344F-4A33-95AD-10615FDF4D76}" presName="line1" presStyleLbl="callout" presStyleIdx="0" presStyleCnt="10"/>
      <dgm:spPr/>
    </dgm:pt>
    <dgm:pt modelId="{705168A8-E9AC-4EFA-91F0-D00223CEBEB6}" type="pres">
      <dgm:prSet presAssocID="{3765AE03-344F-4A33-95AD-10615FDF4D76}" presName="d1" presStyleLbl="callout" presStyleIdx="1" presStyleCnt="10"/>
      <dgm:spPr/>
    </dgm:pt>
    <dgm:pt modelId="{E8F00270-DF16-4DB4-AD01-4FA97281067B}" type="pres">
      <dgm:prSet presAssocID="{BEFB0930-AF8C-4C64-8E70-63FA9130341C}" presName="circle2" presStyleLbl="lnNode1" presStyleIdx="1" presStyleCnt="5"/>
      <dgm:spPr/>
    </dgm:pt>
    <dgm:pt modelId="{CD34B50A-8A0D-4118-964C-5E21A0750110}" type="pres">
      <dgm:prSet presAssocID="{BEFB0930-AF8C-4C64-8E70-63FA9130341C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782E7-0C4B-49FD-9DE0-57B6571DE62B}" type="pres">
      <dgm:prSet presAssocID="{BEFB0930-AF8C-4C64-8E70-63FA9130341C}" presName="line2" presStyleLbl="callout" presStyleIdx="2" presStyleCnt="10"/>
      <dgm:spPr/>
    </dgm:pt>
    <dgm:pt modelId="{7DBF2FFD-7AE6-4E42-8D2C-5674EE4D312A}" type="pres">
      <dgm:prSet presAssocID="{BEFB0930-AF8C-4C64-8E70-63FA9130341C}" presName="d2" presStyleLbl="callout" presStyleIdx="3" presStyleCnt="10"/>
      <dgm:spPr/>
    </dgm:pt>
    <dgm:pt modelId="{BF90C986-B6F5-4200-BA72-ED323C465377}" type="pres">
      <dgm:prSet presAssocID="{81CC4C94-C6E2-4A2C-BAB8-1D3417248077}" presName="circle3" presStyleLbl="lnNode1" presStyleIdx="2" presStyleCnt="5" custLinFactNeighborX="1237" custLinFactNeighborY="1237"/>
      <dgm:spPr/>
    </dgm:pt>
    <dgm:pt modelId="{FA001E91-ABCD-4858-B36B-5EFA366C57B2}" type="pres">
      <dgm:prSet presAssocID="{81CC4C94-C6E2-4A2C-BAB8-1D3417248077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53B8E-3078-4852-ABF8-4AF2B6A0FA6E}" type="pres">
      <dgm:prSet presAssocID="{81CC4C94-C6E2-4A2C-BAB8-1D3417248077}" presName="line3" presStyleLbl="callout" presStyleIdx="4" presStyleCnt="10"/>
      <dgm:spPr/>
    </dgm:pt>
    <dgm:pt modelId="{318B67F0-3D3F-4BC1-B420-FDD044750D8D}" type="pres">
      <dgm:prSet presAssocID="{81CC4C94-C6E2-4A2C-BAB8-1D3417248077}" presName="d3" presStyleLbl="callout" presStyleIdx="5" presStyleCnt="10"/>
      <dgm:spPr/>
    </dgm:pt>
    <dgm:pt modelId="{F984B2C9-255C-4AC0-B531-89DE05C5BB07}" type="pres">
      <dgm:prSet presAssocID="{6749EE08-B92D-41C6-98BB-FBE21404873B}" presName="circle4" presStyleLbl="lnNode1" presStyleIdx="3" presStyleCnt="5"/>
      <dgm:spPr/>
    </dgm:pt>
    <dgm:pt modelId="{D26A2BFE-5F3A-494B-BBC1-B4E4D0F555AD}" type="pres">
      <dgm:prSet presAssocID="{6749EE08-B92D-41C6-98BB-FBE21404873B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EF11D-558D-40B5-83A8-9CDB1E81B283}" type="pres">
      <dgm:prSet presAssocID="{6749EE08-B92D-41C6-98BB-FBE21404873B}" presName="line4" presStyleLbl="callout" presStyleIdx="6" presStyleCnt="10"/>
      <dgm:spPr/>
    </dgm:pt>
    <dgm:pt modelId="{608D643F-50D2-4425-B00A-C2954A056EF0}" type="pres">
      <dgm:prSet presAssocID="{6749EE08-B92D-41C6-98BB-FBE21404873B}" presName="d4" presStyleLbl="callout" presStyleIdx="7" presStyleCnt="10"/>
      <dgm:spPr/>
    </dgm:pt>
    <dgm:pt modelId="{3911B616-0F1C-49F2-B67F-7BC9981352D2}" type="pres">
      <dgm:prSet presAssocID="{582CB5DC-B2D2-4CE6-B918-241B407DCD66}" presName="circle5" presStyleLbl="lnNode1" presStyleIdx="4" presStyleCnt="5"/>
      <dgm:spPr/>
    </dgm:pt>
    <dgm:pt modelId="{512564A7-3D7E-44EC-9F63-8421E5C9B6C1}" type="pres">
      <dgm:prSet presAssocID="{582CB5DC-B2D2-4CE6-B918-241B407DCD66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D1A4E-1D14-4521-9A6B-C81D5A0F6A80}" type="pres">
      <dgm:prSet presAssocID="{582CB5DC-B2D2-4CE6-B918-241B407DCD66}" presName="line5" presStyleLbl="callout" presStyleIdx="8" presStyleCnt="10"/>
      <dgm:spPr/>
    </dgm:pt>
    <dgm:pt modelId="{416A4FD8-FA1E-4F56-96FB-080011058ACD}" type="pres">
      <dgm:prSet presAssocID="{582CB5DC-B2D2-4CE6-B918-241B407DCD66}" presName="d5" presStyleLbl="callout" presStyleIdx="9" presStyleCnt="10"/>
      <dgm:spPr/>
    </dgm:pt>
  </dgm:ptLst>
  <dgm:cxnLst>
    <dgm:cxn modelId="{20A7E1A9-5BB7-438A-9283-D3B4ED7077BA}" srcId="{B97BD2C7-02D6-492F-BCEB-5D630332BCFE}" destId="{BEFB0930-AF8C-4C64-8E70-63FA9130341C}" srcOrd="1" destOrd="0" parTransId="{02F6FA2C-8676-4F3E-874A-400541F860B5}" sibTransId="{7F868362-6B95-4AAE-8FB7-913BDFB40608}"/>
    <dgm:cxn modelId="{5A119588-B839-46D2-A0EF-22B1672F8B20}" srcId="{B97BD2C7-02D6-492F-BCEB-5D630332BCFE}" destId="{CCD891B5-28EA-485D-BBD4-0E1CE0DF60D3}" srcOrd="8" destOrd="0" parTransId="{8F339C0F-F560-4C5A-9D7A-BB4010640A0A}" sibTransId="{14B35249-2FBB-4DEF-BA62-E7B23F731F19}"/>
    <dgm:cxn modelId="{50A2A03B-926B-4B95-A41D-A346655C58C9}" type="presOf" srcId="{3765AE03-344F-4A33-95AD-10615FDF4D76}" destId="{3BD83CF1-C2F1-4EAC-AEDC-F3162270256E}" srcOrd="0" destOrd="0" presId="urn:microsoft.com/office/officeart/2005/8/layout/target1"/>
    <dgm:cxn modelId="{F187F4F8-A332-4037-AFD8-A6B6CDA361A6}" srcId="{B97BD2C7-02D6-492F-BCEB-5D630332BCFE}" destId="{582CB5DC-B2D2-4CE6-B918-241B407DCD66}" srcOrd="4" destOrd="0" parTransId="{BCE29041-7952-415C-A65E-D5A6FB7D37E0}" sibTransId="{9417BF0F-1D67-4256-8A8E-BC28448384DB}"/>
    <dgm:cxn modelId="{01436F8D-7337-420E-8788-40A6366B1DEF}" type="presOf" srcId="{81CC4C94-C6E2-4A2C-BAB8-1D3417248077}" destId="{FA001E91-ABCD-4858-B36B-5EFA366C57B2}" srcOrd="0" destOrd="0" presId="urn:microsoft.com/office/officeart/2005/8/layout/target1"/>
    <dgm:cxn modelId="{1B3BFE99-B4B7-4F01-B87F-BE76F2DFF3A5}" srcId="{B97BD2C7-02D6-492F-BCEB-5D630332BCFE}" destId="{6749EE08-B92D-41C6-98BB-FBE21404873B}" srcOrd="3" destOrd="0" parTransId="{C6E19D0F-DE87-4215-91B9-B6318F920DAF}" sibTransId="{582796E2-C346-4298-B03E-763B426237D9}"/>
    <dgm:cxn modelId="{9858B0C2-07FC-4604-8157-FAF8F878C33E}" srcId="{B97BD2C7-02D6-492F-BCEB-5D630332BCFE}" destId="{3765AE03-344F-4A33-95AD-10615FDF4D76}" srcOrd="0" destOrd="0" parTransId="{089F806A-F5AD-4816-AD2A-EA2A86606C17}" sibTransId="{AF205731-916B-4DF2-8B60-5E0CA3F60545}"/>
    <dgm:cxn modelId="{7A5FFBCE-1E66-4453-8D61-3508132536FD}" srcId="{B97BD2C7-02D6-492F-BCEB-5D630332BCFE}" destId="{B71ED1B7-EE5B-42EF-9E09-82EEAE363D98}" srcOrd="6" destOrd="0" parTransId="{9EAD6205-FAAF-4EE9-97C2-04756744AEFF}" sibTransId="{94C3F065-9389-4773-8C2D-DF66BE5FF0DC}"/>
    <dgm:cxn modelId="{36E3545B-0D50-4F64-BD42-B05708363354}" srcId="{B97BD2C7-02D6-492F-BCEB-5D630332BCFE}" destId="{00F15CDC-0B52-4E34-99AB-8F13D90A3F8E}" srcOrd="7" destOrd="0" parTransId="{268A01C6-61CC-4FE6-BAA8-7A75CF214E09}" sibTransId="{85118A1E-F55A-4AE7-8B68-974C68B321D4}"/>
    <dgm:cxn modelId="{8F293B25-5181-4B9A-86B1-EC387768F198}" type="presOf" srcId="{BEFB0930-AF8C-4C64-8E70-63FA9130341C}" destId="{CD34B50A-8A0D-4118-964C-5E21A0750110}" srcOrd="0" destOrd="0" presId="urn:microsoft.com/office/officeart/2005/8/layout/target1"/>
    <dgm:cxn modelId="{6EC0BED0-9D14-4A5A-A87E-C895C79FE403}" type="presOf" srcId="{B97BD2C7-02D6-492F-BCEB-5D630332BCFE}" destId="{8E0033F8-9081-4450-8FD6-51F84A3B1219}" srcOrd="0" destOrd="0" presId="urn:microsoft.com/office/officeart/2005/8/layout/target1"/>
    <dgm:cxn modelId="{9D1A578D-4842-443E-990F-3E39C45C3570}" srcId="{B97BD2C7-02D6-492F-BCEB-5D630332BCFE}" destId="{0EAF5D92-89A4-40CC-AD2E-F07927AD9BCE}" srcOrd="5" destOrd="0" parTransId="{44B6FD4C-581C-40D4-95B1-225A9524B304}" sibTransId="{10034095-C4CC-4A25-B253-4F1F4A34770F}"/>
    <dgm:cxn modelId="{6D3A5D1D-1D83-4756-96B4-62D4E823C342}" type="presOf" srcId="{582CB5DC-B2D2-4CE6-B918-241B407DCD66}" destId="{512564A7-3D7E-44EC-9F63-8421E5C9B6C1}" srcOrd="0" destOrd="0" presId="urn:microsoft.com/office/officeart/2005/8/layout/target1"/>
    <dgm:cxn modelId="{FD7F3B1B-2019-4242-BE2C-7E406C7A3303}" srcId="{B97BD2C7-02D6-492F-BCEB-5D630332BCFE}" destId="{81CC4C94-C6E2-4A2C-BAB8-1D3417248077}" srcOrd="2" destOrd="0" parTransId="{9D42F59F-98CD-4A2F-BC15-0FF2F8060A71}" sibTransId="{EC465D0B-EAEE-4BFB-A754-C04CA834F796}"/>
    <dgm:cxn modelId="{4CBF62C4-0940-4CAC-A460-859F5EB2424D}" srcId="{B97BD2C7-02D6-492F-BCEB-5D630332BCFE}" destId="{698F323F-41C0-4D1D-9CB4-A09BC43512D0}" srcOrd="9" destOrd="0" parTransId="{FFB71B46-A5A2-439A-8D4C-67E5C5DE535B}" sibTransId="{B54A0B9D-93D2-40FB-80CB-B75EA06ECAE4}"/>
    <dgm:cxn modelId="{7D92CF07-E081-4EAB-9AD6-5BE9E351AF31}" type="presOf" srcId="{6749EE08-B92D-41C6-98BB-FBE21404873B}" destId="{D26A2BFE-5F3A-494B-BBC1-B4E4D0F555AD}" srcOrd="0" destOrd="0" presId="urn:microsoft.com/office/officeart/2005/8/layout/target1"/>
    <dgm:cxn modelId="{5CFEFEB6-D082-4051-A4CD-DA002FC80171}" type="presParOf" srcId="{8E0033F8-9081-4450-8FD6-51F84A3B1219}" destId="{CB09C66F-9EFA-4A25-A8FF-268705D97357}" srcOrd="0" destOrd="0" presId="urn:microsoft.com/office/officeart/2005/8/layout/target1"/>
    <dgm:cxn modelId="{691E7403-3E9C-4883-B8B7-E1E817DFB810}" type="presParOf" srcId="{8E0033F8-9081-4450-8FD6-51F84A3B1219}" destId="{3BD83CF1-C2F1-4EAC-AEDC-F3162270256E}" srcOrd="1" destOrd="0" presId="urn:microsoft.com/office/officeart/2005/8/layout/target1"/>
    <dgm:cxn modelId="{4804B844-3707-4098-8D96-2815026BCAE4}" type="presParOf" srcId="{8E0033F8-9081-4450-8FD6-51F84A3B1219}" destId="{A99B7085-0ABF-4C5B-9D1C-8F3EE2FC2D51}" srcOrd="2" destOrd="0" presId="urn:microsoft.com/office/officeart/2005/8/layout/target1"/>
    <dgm:cxn modelId="{0294B707-8750-4CD8-B598-6DB978F3356F}" type="presParOf" srcId="{8E0033F8-9081-4450-8FD6-51F84A3B1219}" destId="{705168A8-E9AC-4EFA-91F0-D00223CEBEB6}" srcOrd="3" destOrd="0" presId="urn:microsoft.com/office/officeart/2005/8/layout/target1"/>
    <dgm:cxn modelId="{1F7CDC96-6F38-4795-9D1F-A67DE08D95D3}" type="presParOf" srcId="{8E0033F8-9081-4450-8FD6-51F84A3B1219}" destId="{E8F00270-DF16-4DB4-AD01-4FA97281067B}" srcOrd="4" destOrd="0" presId="urn:microsoft.com/office/officeart/2005/8/layout/target1"/>
    <dgm:cxn modelId="{8843836C-94E1-4DA9-8384-739DA000BBA9}" type="presParOf" srcId="{8E0033F8-9081-4450-8FD6-51F84A3B1219}" destId="{CD34B50A-8A0D-4118-964C-5E21A0750110}" srcOrd="5" destOrd="0" presId="urn:microsoft.com/office/officeart/2005/8/layout/target1"/>
    <dgm:cxn modelId="{56474012-46FD-4C55-9677-A56512D73989}" type="presParOf" srcId="{8E0033F8-9081-4450-8FD6-51F84A3B1219}" destId="{0EF782E7-0C4B-49FD-9DE0-57B6571DE62B}" srcOrd="6" destOrd="0" presId="urn:microsoft.com/office/officeart/2005/8/layout/target1"/>
    <dgm:cxn modelId="{4F18C60A-FA12-466F-9009-E8E0F882FDDF}" type="presParOf" srcId="{8E0033F8-9081-4450-8FD6-51F84A3B1219}" destId="{7DBF2FFD-7AE6-4E42-8D2C-5674EE4D312A}" srcOrd="7" destOrd="0" presId="urn:microsoft.com/office/officeart/2005/8/layout/target1"/>
    <dgm:cxn modelId="{C34E5412-D6D7-4267-B2EA-5E73DBDB265B}" type="presParOf" srcId="{8E0033F8-9081-4450-8FD6-51F84A3B1219}" destId="{BF90C986-B6F5-4200-BA72-ED323C465377}" srcOrd="8" destOrd="0" presId="urn:microsoft.com/office/officeart/2005/8/layout/target1"/>
    <dgm:cxn modelId="{5B06EAFB-E69C-4CB4-A82F-5A7819D33F7A}" type="presParOf" srcId="{8E0033F8-9081-4450-8FD6-51F84A3B1219}" destId="{FA001E91-ABCD-4858-B36B-5EFA366C57B2}" srcOrd="9" destOrd="0" presId="urn:microsoft.com/office/officeart/2005/8/layout/target1"/>
    <dgm:cxn modelId="{82EDCB89-F99A-4B65-9AAB-61B5A7D3E614}" type="presParOf" srcId="{8E0033F8-9081-4450-8FD6-51F84A3B1219}" destId="{E1653B8E-3078-4852-ABF8-4AF2B6A0FA6E}" srcOrd="10" destOrd="0" presId="urn:microsoft.com/office/officeart/2005/8/layout/target1"/>
    <dgm:cxn modelId="{8FCEA6E4-56D8-4113-A7C6-79734AD177E3}" type="presParOf" srcId="{8E0033F8-9081-4450-8FD6-51F84A3B1219}" destId="{318B67F0-3D3F-4BC1-B420-FDD044750D8D}" srcOrd="11" destOrd="0" presId="urn:microsoft.com/office/officeart/2005/8/layout/target1"/>
    <dgm:cxn modelId="{0A84BCEC-D99B-4187-9E3C-1958D9B04B06}" type="presParOf" srcId="{8E0033F8-9081-4450-8FD6-51F84A3B1219}" destId="{F984B2C9-255C-4AC0-B531-89DE05C5BB07}" srcOrd="12" destOrd="0" presId="urn:microsoft.com/office/officeart/2005/8/layout/target1"/>
    <dgm:cxn modelId="{4232C252-6770-4582-865E-A0B4F6F446AD}" type="presParOf" srcId="{8E0033F8-9081-4450-8FD6-51F84A3B1219}" destId="{D26A2BFE-5F3A-494B-BBC1-B4E4D0F555AD}" srcOrd="13" destOrd="0" presId="urn:microsoft.com/office/officeart/2005/8/layout/target1"/>
    <dgm:cxn modelId="{E46955F4-8B21-484A-A26E-ECCFD339361B}" type="presParOf" srcId="{8E0033F8-9081-4450-8FD6-51F84A3B1219}" destId="{7C2EF11D-558D-40B5-83A8-9CDB1E81B283}" srcOrd="14" destOrd="0" presId="urn:microsoft.com/office/officeart/2005/8/layout/target1"/>
    <dgm:cxn modelId="{EDB7A578-D1B4-4CFA-B748-602744EA0A9F}" type="presParOf" srcId="{8E0033F8-9081-4450-8FD6-51F84A3B1219}" destId="{608D643F-50D2-4425-B00A-C2954A056EF0}" srcOrd="15" destOrd="0" presId="urn:microsoft.com/office/officeart/2005/8/layout/target1"/>
    <dgm:cxn modelId="{14CBE002-65AB-474E-9554-19CA899F9CD6}" type="presParOf" srcId="{8E0033F8-9081-4450-8FD6-51F84A3B1219}" destId="{3911B616-0F1C-49F2-B67F-7BC9981352D2}" srcOrd="16" destOrd="0" presId="urn:microsoft.com/office/officeart/2005/8/layout/target1"/>
    <dgm:cxn modelId="{A8B7F8B1-1C49-4D00-9281-909C44E85902}" type="presParOf" srcId="{8E0033F8-9081-4450-8FD6-51F84A3B1219}" destId="{512564A7-3D7E-44EC-9F63-8421E5C9B6C1}" srcOrd="17" destOrd="0" presId="urn:microsoft.com/office/officeart/2005/8/layout/target1"/>
    <dgm:cxn modelId="{DAB963F5-DFEE-4B67-966A-9DF1A13E366E}" type="presParOf" srcId="{8E0033F8-9081-4450-8FD6-51F84A3B1219}" destId="{B65D1A4E-1D14-4521-9A6B-C81D5A0F6A80}" srcOrd="18" destOrd="0" presId="urn:microsoft.com/office/officeart/2005/8/layout/target1"/>
    <dgm:cxn modelId="{97736811-FFAA-42CB-85F7-A3A6FE4D59E0}" type="presParOf" srcId="{8E0033F8-9081-4450-8FD6-51F84A3B1219}" destId="{416A4FD8-FA1E-4F56-96FB-080011058ACD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1B616-0F1C-49F2-B67F-7BC9981352D2}">
      <dsp:nvSpPr>
        <dsp:cNvPr id="0" name=""/>
        <dsp:cNvSpPr/>
      </dsp:nvSpPr>
      <dsp:spPr>
        <a:xfrm>
          <a:off x="1974272" y="1172410"/>
          <a:ext cx="4031673" cy="40316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4B2C9-255C-4AC0-B531-89DE05C5BB07}">
      <dsp:nvSpPr>
        <dsp:cNvPr id="0" name=""/>
        <dsp:cNvSpPr/>
      </dsp:nvSpPr>
      <dsp:spPr>
        <a:xfrm>
          <a:off x="2422124" y="1620262"/>
          <a:ext cx="3135970" cy="31359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0C986-B6F5-4200-BA72-ED323C465377}">
      <dsp:nvSpPr>
        <dsp:cNvPr id="0" name=""/>
        <dsp:cNvSpPr/>
      </dsp:nvSpPr>
      <dsp:spPr>
        <a:xfrm>
          <a:off x="2897687" y="2095826"/>
          <a:ext cx="2240266" cy="2240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00270-DF16-4DB4-AD01-4FA97281067B}">
      <dsp:nvSpPr>
        <dsp:cNvPr id="0" name=""/>
        <dsp:cNvSpPr/>
      </dsp:nvSpPr>
      <dsp:spPr>
        <a:xfrm>
          <a:off x="3318163" y="2516301"/>
          <a:ext cx="1343891" cy="13438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9C66F-9EFA-4A25-A8FF-268705D97357}">
      <dsp:nvSpPr>
        <dsp:cNvPr id="0" name=""/>
        <dsp:cNvSpPr/>
      </dsp:nvSpPr>
      <dsp:spPr>
        <a:xfrm>
          <a:off x="3766015" y="2964153"/>
          <a:ext cx="448187" cy="448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83CF1-C2F1-4EAC-AEDC-F3162270256E}">
      <dsp:nvSpPr>
        <dsp:cNvPr id="0" name=""/>
        <dsp:cNvSpPr/>
      </dsp:nvSpPr>
      <dsp:spPr>
        <a:xfrm>
          <a:off x="6677891" y="171480"/>
          <a:ext cx="2015836" cy="71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1. Қарым-қатынасты диалогтау принципі. </a:t>
          </a:r>
          <a:endParaRPr lang="ru-RU" sz="1400" kern="1200"/>
        </a:p>
      </dsp:txBody>
      <dsp:txXfrm>
        <a:off x="6677891" y="171480"/>
        <a:ext cx="2015836" cy="711724"/>
      </dsp:txXfrm>
    </dsp:sp>
    <dsp:sp modelId="{A99B7085-0ABF-4C5B-9D1C-8F3EE2FC2D51}">
      <dsp:nvSpPr>
        <dsp:cNvPr id="0" name=""/>
        <dsp:cNvSpPr/>
      </dsp:nvSpPr>
      <dsp:spPr>
        <a:xfrm>
          <a:off x="6173932" y="527342"/>
          <a:ext cx="503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168A8-E9AC-4EFA-91F0-D00223CEBEB6}">
      <dsp:nvSpPr>
        <dsp:cNvPr id="0" name=""/>
        <dsp:cNvSpPr/>
      </dsp:nvSpPr>
      <dsp:spPr>
        <a:xfrm rot="5400000">
          <a:off x="3749888" y="767563"/>
          <a:ext cx="2660904" cy="218046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4B50A-8A0D-4118-964C-5E21A0750110}">
      <dsp:nvSpPr>
        <dsp:cNvPr id="0" name=""/>
        <dsp:cNvSpPr/>
      </dsp:nvSpPr>
      <dsp:spPr>
        <a:xfrm>
          <a:off x="6677891" y="924059"/>
          <a:ext cx="2015836" cy="71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2.Үнемі «кері байланыс» принципі.</a:t>
          </a:r>
          <a:endParaRPr lang="ru-RU" sz="1400" kern="1200"/>
        </a:p>
      </dsp:txBody>
      <dsp:txXfrm>
        <a:off x="6677891" y="924059"/>
        <a:ext cx="2015836" cy="711724"/>
      </dsp:txXfrm>
    </dsp:sp>
    <dsp:sp modelId="{0EF782E7-0C4B-49FD-9DE0-57B6571DE62B}">
      <dsp:nvSpPr>
        <dsp:cNvPr id="0" name=""/>
        <dsp:cNvSpPr/>
      </dsp:nvSpPr>
      <dsp:spPr>
        <a:xfrm>
          <a:off x="6173932" y="1279922"/>
          <a:ext cx="503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F2FFD-7AE6-4E42-8D2C-5674EE4D312A}">
      <dsp:nvSpPr>
        <dsp:cNvPr id="0" name=""/>
        <dsp:cNvSpPr/>
      </dsp:nvSpPr>
      <dsp:spPr>
        <a:xfrm rot="5400000">
          <a:off x="4140893" y="1462960"/>
          <a:ext cx="2215539" cy="184785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001E91-ABCD-4858-B36B-5EFA366C57B2}">
      <dsp:nvSpPr>
        <dsp:cNvPr id="0" name=""/>
        <dsp:cNvSpPr/>
      </dsp:nvSpPr>
      <dsp:spPr>
        <a:xfrm>
          <a:off x="6677891" y="1676638"/>
          <a:ext cx="2015836" cy="71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3. Өзіндік диагностика принципі. </a:t>
          </a:r>
          <a:endParaRPr lang="ru-RU" sz="1400" kern="1200"/>
        </a:p>
      </dsp:txBody>
      <dsp:txXfrm>
        <a:off x="6677891" y="1676638"/>
        <a:ext cx="2015836" cy="711724"/>
      </dsp:txXfrm>
    </dsp:sp>
    <dsp:sp modelId="{E1653B8E-3078-4852-ABF8-4AF2B6A0FA6E}">
      <dsp:nvSpPr>
        <dsp:cNvPr id="0" name=""/>
        <dsp:cNvSpPr/>
      </dsp:nvSpPr>
      <dsp:spPr>
        <a:xfrm>
          <a:off x="6173932" y="2032501"/>
          <a:ext cx="503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B67F0-3D3F-4BC1-B420-FDD044750D8D}">
      <dsp:nvSpPr>
        <dsp:cNvPr id="0" name=""/>
        <dsp:cNvSpPr/>
      </dsp:nvSpPr>
      <dsp:spPr>
        <a:xfrm rot="5400000">
          <a:off x="4524306" y="2129933"/>
          <a:ext cx="1747058" cy="155219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A2BFE-5F3A-494B-BBC1-B4E4D0F555AD}">
      <dsp:nvSpPr>
        <dsp:cNvPr id="0" name=""/>
        <dsp:cNvSpPr/>
      </dsp:nvSpPr>
      <dsp:spPr>
        <a:xfrm>
          <a:off x="6677891" y="2413091"/>
          <a:ext cx="2015836" cy="71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4.Дамудың оптимистік принципі.</a:t>
          </a:r>
          <a:endParaRPr lang="ru-RU" sz="1400" kern="1200"/>
        </a:p>
      </dsp:txBody>
      <dsp:txXfrm>
        <a:off x="6677891" y="2413091"/>
        <a:ext cx="2015836" cy="711724"/>
      </dsp:txXfrm>
    </dsp:sp>
    <dsp:sp modelId="{7C2EF11D-558D-40B5-83A8-9CDB1E81B283}">
      <dsp:nvSpPr>
        <dsp:cNvPr id="0" name=""/>
        <dsp:cNvSpPr/>
      </dsp:nvSpPr>
      <dsp:spPr>
        <a:xfrm>
          <a:off x="6173932" y="2768953"/>
          <a:ext cx="503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8D643F-50D2-4425-B00A-C2954A056EF0}">
      <dsp:nvSpPr>
        <dsp:cNvPr id="0" name=""/>
        <dsp:cNvSpPr/>
      </dsp:nvSpPr>
      <dsp:spPr>
        <a:xfrm rot="5400000">
          <a:off x="4905971" y="2834132"/>
          <a:ext cx="1333140" cy="120278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564A7-3D7E-44EC-9F63-8421E5C9B6C1}">
      <dsp:nvSpPr>
        <dsp:cNvPr id="0" name=""/>
        <dsp:cNvSpPr/>
      </dsp:nvSpPr>
      <dsp:spPr>
        <a:xfrm>
          <a:off x="6677891" y="3128041"/>
          <a:ext cx="2015836" cy="711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5. Ақыл-ой және өзіндік сфераны үндестіру принципі. </a:t>
          </a:r>
          <a:endParaRPr lang="ru-RU" sz="1400" kern="1200"/>
        </a:p>
      </dsp:txBody>
      <dsp:txXfrm>
        <a:off x="6677891" y="3128041"/>
        <a:ext cx="2015836" cy="711724"/>
      </dsp:txXfrm>
    </dsp:sp>
    <dsp:sp modelId="{B65D1A4E-1D14-4521-9A6B-C81D5A0F6A80}">
      <dsp:nvSpPr>
        <dsp:cNvPr id="0" name=""/>
        <dsp:cNvSpPr/>
      </dsp:nvSpPr>
      <dsp:spPr>
        <a:xfrm>
          <a:off x="6173932" y="3483903"/>
          <a:ext cx="5039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A4FD8-FA1E-4F56-96FB-080011058ACD}">
      <dsp:nvSpPr>
        <dsp:cNvPr id="0" name=""/>
        <dsp:cNvSpPr/>
      </dsp:nvSpPr>
      <dsp:spPr>
        <a:xfrm rot="5400000">
          <a:off x="5266805" y="3517500"/>
          <a:ext cx="940723" cy="87352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70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3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215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5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1216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15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353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20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4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3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50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2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20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4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80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5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66B6-E932-4BF8-B329-C502F621D0D8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6FED38-D0AE-4664-BC03-A5EDDCC2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48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4545" y="2327564"/>
            <a:ext cx="9080067" cy="2449817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Тренинг </a:t>
            </a:r>
            <a:r>
              <a:rPr lang="ru-RU" dirty="0" err="1"/>
              <a:t>жүргізуге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рәсімдер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5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1818" y="845127"/>
            <a:ext cx="9772794" cy="5066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/>
              <a:t>7 кезең. Ақпараттық блок (20% - 40% жұмыс уақыты)</a:t>
            </a:r>
            <a:endParaRPr lang="ru-RU" dirty="0"/>
          </a:p>
          <a:p>
            <a:r>
              <a:rPr lang="kk-KZ" dirty="0"/>
              <a:t>Ақпараттық блок толық ақпаратты қамтитын бүкіл тренинг бойынша бөлінген бірнеше бөліктерге бөлінуі тиіс.</a:t>
            </a:r>
            <a:endParaRPr lang="ru-RU" dirty="0"/>
          </a:p>
          <a:p>
            <a:pPr marL="0" indent="0">
              <a:buNone/>
            </a:pPr>
            <a:r>
              <a:rPr lang="kk-KZ" b="1" dirty="0"/>
              <a:t>8 кезең. Практикалық дағдыларды алу (20% - 60% жұмыс уақытының)</a:t>
            </a:r>
            <a:endParaRPr lang="ru-RU" dirty="0"/>
          </a:p>
          <a:p>
            <a:r>
              <a:rPr lang="kk-KZ" dirty="0"/>
              <a:t>Кез келген тренингтің мақсаты келесі дағдыларды қалыптастыру болып табылады: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1. Коммуникативтік.</a:t>
            </a:r>
            <a:endParaRPr lang="ru-RU" dirty="0"/>
          </a:p>
          <a:p>
            <a:r>
              <a:rPr lang="kk-KZ" dirty="0"/>
              <a:t>Тренинг барысында және арнайы ойындар, жаттығулар арқылы пысықталады.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2. Шешімдер қабылдау.</a:t>
            </a:r>
            <a:endParaRPr lang="ru-RU" dirty="0"/>
          </a:p>
          <a:p>
            <a:r>
              <a:rPr lang="kk-KZ" dirty="0"/>
              <a:t>Осы дағдыны дамыту үшін "ми шабуылдарын" қолдануға болады; барлық топтың бір проблемасын талқылауы; мәселені түсінуге бағытталған ойындар; шешім қабылдау алгоритмі.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03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3. Мінез-құлық стратегиясын өзгерту.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0473" y="1427018"/>
            <a:ext cx="9454139" cy="4484204"/>
          </a:xfrm>
        </p:spPr>
        <p:txBody>
          <a:bodyPr>
            <a:normAutofit/>
          </a:bodyPr>
          <a:lstStyle/>
          <a:p>
            <a:r>
              <a:rPr lang="kk-KZ" dirty="0" smtClean="0"/>
              <a:t>Бұл </a:t>
            </a:r>
            <a:r>
              <a:rPr lang="kk-KZ" dirty="0"/>
              <a:t>дағды қатысушыларға көмектеседі: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кез келген жағдайда икемді, тез әрекет ету;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қоршаған ортаға жақсы бейімделу;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қиын жағдайлардан тез шығу;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өз жоспарларын іске асыру және мақсатқа жету. Қатысушылар  мінез-құлық стратегиясын өзгертуі үшін оған басқа стратегиялардың болуы туралы түсінік болуы керек. Бұл үшін рөлдік ойындар қолайлы.</a:t>
            </a:r>
            <a:endParaRPr lang="ru-RU" dirty="0"/>
          </a:p>
          <a:p>
            <a:r>
              <a:rPr lang="kk-KZ" dirty="0"/>
              <a:t>Ақпараттық блоктың, өзектендіру және дағдыларды игеру кезеңдерінің жеткілікті пластикалық құрылымы бар екенін атап өту қажет; бұл кезеңдерде нақты уақыт шеңбері мен міндетті жүру тәртібі жоқ, олар параллель жүреді</a:t>
            </a:r>
            <a:r>
              <a:rPr lang="kk-KZ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759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 </a:t>
            </a:r>
            <a:r>
              <a:rPr lang="ru-RU" dirty="0" err="1"/>
              <a:t>кезең</a:t>
            </a:r>
            <a:r>
              <a:rPr lang="ru-RU" dirty="0"/>
              <a:t>.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аяқтау</a:t>
            </a:r>
            <a:r>
              <a:rPr lang="ru-RU" dirty="0"/>
              <a:t>.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(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уақытының</a:t>
            </a:r>
            <a:r>
              <a:rPr lang="ru-RU" dirty="0"/>
              <a:t> 5% 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2327" y="2133599"/>
            <a:ext cx="10202285" cy="4585855"/>
          </a:xfrm>
        </p:spPr>
        <p:txBody>
          <a:bodyPr>
            <a:normAutofit/>
          </a:bodyPr>
          <a:lstStyle/>
          <a:p>
            <a:r>
              <a:rPr lang="ru-RU" dirty="0" err="1"/>
              <a:t>Кезең</a:t>
            </a:r>
            <a:r>
              <a:rPr lang="ru-RU" dirty="0"/>
              <a:t> </a:t>
            </a:r>
            <a:r>
              <a:rPr lang="ru-RU" dirty="0" err="1"/>
              <a:t>міндеттері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dirty="0" err="1"/>
              <a:t>тренингтің</a:t>
            </a:r>
            <a:r>
              <a:rPr lang="ru-RU" dirty="0"/>
              <a:t> </a:t>
            </a:r>
            <a:r>
              <a:rPr lang="ru-RU" dirty="0" err="1"/>
              <a:t>қорытындысын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күту</a:t>
            </a:r>
            <a:r>
              <a:rPr lang="ru-RU" dirty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орындалғанын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err="1"/>
              <a:t>хабардарлық</a:t>
            </a:r>
            <a:r>
              <a:rPr lang="ru-RU" dirty="0"/>
              <a:t> </a:t>
            </a:r>
            <a:r>
              <a:rPr lang="ru-RU" dirty="0" err="1"/>
              <a:t>деңгейінің</a:t>
            </a:r>
            <a:r>
              <a:rPr lang="ru-RU" dirty="0"/>
              <a:t> </a:t>
            </a:r>
            <a:r>
              <a:rPr lang="ru-RU" dirty="0" err="1"/>
              <a:t>өзгеруін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.</a:t>
            </a:r>
          </a:p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кезеңді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бастауға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"</a:t>
            </a:r>
            <a:r>
              <a:rPr lang="ru-RU" dirty="0" err="1"/>
              <a:t>Біздің</a:t>
            </a:r>
            <a:r>
              <a:rPr lang="ru-RU" dirty="0"/>
              <a:t> </a:t>
            </a:r>
            <a:r>
              <a:rPr lang="ru-RU" dirty="0" err="1"/>
              <a:t>тренингіміз</a:t>
            </a:r>
            <a:r>
              <a:rPr lang="ru-RU" dirty="0"/>
              <a:t> </a:t>
            </a:r>
            <a:r>
              <a:rPr lang="ru-RU" dirty="0" err="1"/>
              <a:t>аяқталады</a:t>
            </a:r>
            <a:r>
              <a:rPr lang="ru-RU" dirty="0"/>
              <a:t>.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түсініксіз</a:t>
            </a:r>
            <a:r>
              <a:rPr lang="ru-RU" dirty="0"/>
              <a:t> </a:t>
            </a:r>
            <a:r>
              <a:rPr lang="ru-RU" dirty="0" err="1"/>
              <a:t>мәселелер</a:t>
            </a:r>
            <a:r>
              <a:rPr lang="ru-RU" dirty="0"/>
              <a:t> мен </a:t>
            </a:r>
            <a:r>
              <a:rPr lang="ru-RU" dirty="0" err="1"/>
              <a:t>айтылған</a:t>
            </a:r>
            <a:r>
              <a:rPr lang="ru-RU" dirty="0"/>
              <a:t> </a:t>
            </a:r>
            <a:r>
              <a:rPr lang="ru-RU" dirty="0" err="1"/>
              <a:t>пікірлер</a:t>
            </a:r>
            <a:r>
              <a:rPr lang="ru-RU" dirty="0"/>
              <a:t> </a:t>
            </a:r>
            <a:r>
              <a:rPr lang="ru-RU" dirty="0" err="1"/>
              <a:t>қалса</a:t>
            </a:r>
            <a:r>
              <a:rPr lang="ru-RU" dirty="0"/>
              <a:t>, </a:t>
            </a:r>
            <a:r>
              <a:rPr lang="ru-RU" dirty="0" err="1"/>
              <a:t>қазір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айта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. </a:t>
            </a:r>
            <a:r>
              <a:rPr lang="ru-RU" dirty="0" err="1"/>
              <a:t>Бізде</a:t>
            </a:r>
            <a:r>
              <a:rPr lang="ru-RU" dirty="0"/>
              <a:t> </a:t>
            </a:r>
            <a:r>
              <a:rPr lang="ru-RU" dirty="0" err="1"/>
              <a:t>талқылауға</a:t>
            </a:r>
            <a:r>
              <a:rPr lang="ru-RU" dirty="0"/>
              <a:t> </a:t>
            </a:r>
            <a:r>
              <a:rPr lang="ru-RU" dirty="0" err="1"/>
              <a:t>әлі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бар". </a:t>
            </a:r>
            <a:r>
              <a:rPr lang="ru-RU" dirty="0" err="1"/>
              <a:t>Сұрақтарға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тренинг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пікірін</a:t>
            </a:r>
            <a:r>
              <a:rPr lang="ru-RU" dirty="0"/>
              <a:t> </a:t>
            </a:r>
            <a:r>
              <a:rPr lang="ru-RU" dirty="0" err="1"/>
              <a:t>айтады</a:t>
            </a:r>
            <a:r>
              <a:rPr lang="ru-RU" dirty="0"/>
              <a:t>.</a:t>
            </a:r>
          </a:p>
          <a:p>
            <a:r>
              <a:rPr lang="ru-RU" dirty="0" err="1"/>
              <a:t>Сұрақтардың</a:t>
            </a:r>
            <a:r>
              <a:rPr lang="ru-RU" dirty="0"/>
              <a:t> </a:t>
            </a:r>
            <a:r>
              <a:rPr lang="ru-RU" dirty="0" err="1"/>
              <a:t>нұсқалары</a:t>
            </a:r>
            <a:r>
              <a:rPr lang="ru-RU" dirty="0"/>
              <a:t>: "</a:t>
            </a:r>
            <a:r>
              <a:rPr lang="ru-RU" dirty="0" err="1"/>
              <a:t>тренингтен</a:t>
            </a:r>
            <a:r>
              <a:rPr lang="ru-RU" dirty="0"/>
              <a:t> не </a:t>
            </a:r>
            <a:r>
              <a:rPr lang="ru-RU" dirty="0" err="1"/>
              <a:t>алдыңыз</a:t>
            </a:r>
            <a:r>
              <a:rPr lang="ru-RU" dirty="0"/>
              <a:t>?", "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тренингтен</a:t>
            </a:r>
            <a:r>
              <a:rPr lang="ru-RU" dirty="0"/>
              <a:t> </a:t>
            </a:r>
            <a:r>
              <a:rPr lang="ru-RU" dirty="0" err="1"/>
              <a:t>күткен</a:t>
            </a:r>
            <a:r>
              <a:rPr lang="ru-RU" dirty="0"/>
              <a:t> </a:t>
            </a:r>
            <a:r>
              <a:rPr lang="ru-RU" dirty="0" err="1"/>
              <a:t>нәтижеңіді</a:t>
            </a:r>
            <a:r>
              <a:rPr lang="ru-RU" dirty="0"/>
              <a:t> </a:t>
            </a:r>
            <a:r>
              <a:rPr lang="ru-RU" dirty="0" err="1"/>
              <a:t>алдыңыз</a:t>
            </a:r>
            <a:r>
              <a:rPr lang="ru-RU" dirty="0"/>
              <a:t> ба?». </a:t>
            </a:r>
            <a:r>
              <a:rPr lang="ru-RU" dirty="0" err="1"/>
              <a:t>Жауаптар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Жүргізушінің</a:t>
            </a:r>
            <a:r>
              <a:rPr lang="ru-RU" dirty="0"/>
              <a:t> </a:t>
            </a:r>
            <a:r>
              <a:rPr lang="ru-RU" dirty="0" err="1"/>
              <a:t>міндеті-олардың</a:t>
            </a:r>
            <a:r>
              <a:rPr lang="ru-RU" dirty="0"/>
              <a:t> </a:t>
            </a:r>
            <a:r>
              <a:rPr lang="ru-RU" dirty="0" err="1"/>
              <a:t>ішінен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ұтымдысын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қорытынды</a:t>
            </a:r>
            <a:r>
              <a:rPr lang="ru-RU" dirty="0"/>
              <a:t> </a:t>
            </a:r>
            <a:r>
              <a:rPr lang="ru-RU" dirty="0" err="1"/>
              <a:t>шығару</a:t>
            </a:r>
            <a:r>
              <a:rPr lang="ru-RU" dirty="0"/>
              <a:t>. </a:t>
            </a:r>
          </a:p>
          <a:p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қоштасуымен</a:t>
            </a:r>
            <a:r>
              <a:rPr lang="ru-RU" dirty="0"/>
              <a:t> </a:t>
            </a:r>
            <a:r>
              <a:rPr lang="ru-RU" dirty="0" err="1"/>
              <a:t>аяқталады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855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564" y="388582"/>
            <a:ext cx="9939048" cy="830617"/>
          </a:xfrm>
        </p:spPr>
        <p:txBody>
          <a:bodyPr/>
          <a:lstStyle/>
          <a:p>
            <a:r>
              <a:rPr lang="ru-RU" dirty="0"/>
              <a:t>Тренинг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 smtClean="0"/>
              <a:t>принциптері</a:t>
            </a:r>
            <a:r>
              <a:rPr lang="kk-KZ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418660"/>
              </p:ext>
            </p:extLst>
          </p:nvPr>
        </p:nvGraphicFramePr>
        <p:xfrm>
          <a:off x="836611" y="1039418"/>
          <a:ext cx="10668001" cy="5375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40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әдебиеттер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89" y="1634836"/>
            <a:ext cx="10113819" cy="4793673"/>
          </a:xfrm>
        </p:spPr>
        <p:txBody>
          <a:bodyPr>
            <a:noAutofit/>
          </a:bodyPr>
          <a:lstStyle/>
          <a:p>
            <a:r>
              <a:rPr lang="ru-RU" sz="2400" dirty="0"/>
              <a:t>1.	</a:t>
            </a:r>
            <a:r>
              <a:rPr lang="ru-RU" sz="2400" dirty="0" err="1"/>
              <a:t>Вачков</a:t>
            </a:r>
            <a:r>
              <a:rPr lang="ru-RU" sz="2400" dirty="0"/>
              <a:t> И.В. Основы  технологии группового тренинга. Психотехники. Учебное пособие – М.: Издательство «Ось-89», 2015.</a:t>
            </a:r>
          </a:p>
          <a:p>
            <a:r>
              <a:rPr lang="ru-RU" sz="2400" dirty="0"/>
              <a:t>2.	Зайцева Т. Теория психологического тренинга. - М., 2012.</a:t>
            </a:r>
          </a:p>
          <a:p>
            <a:r>
              <a:rPr lang="ru-RU" sz="2400" dirty="0"/>
              <a:t>3.	</a:t>
            </a:r>
            <a:r>
              <a:rPr lang="ru-RU" sz="2400" dirty="0" err="1"/>
              <a:t>Пахальян</a:t>
            </a:r>
            <a:r>
              <a:rPr lang="ru-RU" sz="2400" dirty="0"/>
              <a:t> В.Э. Групповой психологический тренинг: Учебное пособия. – СПб., 2016.</a:t>
            </a:r>
          </a:p>
          <a:p>
            <a:r>
              <a:rPr lang="ru-RU" sz="2400" dirty="0"/>
              <a:t>4.	</a:t>
            </a:r>
            <a:r>
              <a:rPr lang="ru-RU" sz="2400" dirty="0" err="1"/>
              <a:t>Рудестам</a:t>
            </a:r>
            <a:r>
              <a:rPr lang="ru-RU" sz="2400" dirty="0"/>
              <a:t> К.  Групповая психотерапия </a:t>
            </a:r>
            <a:r>
              <a:rPr lang="ru-RU" sz="2400" dirty="0" err="1"/>
              <a:t>Психокоррекционные</a:t>
            </a:r>
            <a:r>
              <a:rPr lang="ru-RU" sz="2400" dirty="0"/>
              <a:t> группы.  Теория и практика - М., 2013.</a:t>
            </a:r>
          </a:p>
          <a:p>
            <a:r>
              <a:rPr lang="ru-RU" sz="2400" dirty="0"/>
              <a:t>5.	Социально-психологический тренинг / под </a:t>
            </a:r>
            <a:r>
              <a:rPr lang="ru-RU" sz="2400" dirty="0" err="1"/>
              <a:t>ред</a:t>
            </a:r>
            <a:r>
              <a:rPr lang="ru-RU" sz="2400" dirty="0"/>
              <a:t> Б.Д. </a:t>
            </a:r>
            <a:r>
              <a:rPr lang="ru-RU" sz="2400" dirty="0" err="1"/>
              <a:t>Парыгина</a:t>
            </a:r>
            <a:r>
              <a:rPr lang="ru-RU" sz="2400" dirty="0"/>
              <a:t> -    </a:t>
            </a:r>
            <a:r>
              <a:rPr lang="ru-RU" sz="2400" dirty="0" err="1"/>
              <a:t>Спб</a:t>
            </a:r>
            <a:r>
              <a:rPr lang="ru-RU" sz="2400" dirty="0"/>
              <a:t>., 2017.</a:t>
            </a:r>
          </a:p>
        </p:txBody>
      </p:sp>
    </p:spTree>
    <p:extLst>
      <p:ext uri="{BB962C8B-B14F-4D97-AF65-F5344CB8AC3E}">
        <p14:creationId xmlns:p14="http://schemas.microsoft.com/office/powerpoint/2010/main" val="1714339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Тренинг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9964" y="2064327"/>
            <a:ext cx="9024648" cy="3846895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/>
              <a:t>адамның</a:t>
            </a:r>
            <a:r>
              <a:rPr lang="ru-RU" sz="2000" dirty="0" smtClean="0"/>
              <a:t> </a:t>
            </a:r>
            <a:r>
              <a:rPr lang="ru-RU" sz="2000" dirty="0" err="1"/>
              <a:t>тұлғалық</a:t>
            </a:r>
            <a:r>
              <a:rPr lang="ru-RU" sz="2000" dirty="0"/>
              <a:t> </a:t>
            </a:r>
            <a:r>
              <a:rPr lang="ru-RU" sz="2000" dirty="0" err="1"/>
              <a:t>өсуі</a:t>
            </a:r>
            <a:r>
              <a:rPr lang="ru-RU" sz="2000" dirty="0"/>
              <a:t>, </a:t>
            </a:r>
            <a:r>
              <a:rPr lang="ru-RU" sz="2000" dirty="0" err="1"/>
              <a:t>өзіне</a:t>
            </a:r>
            <a:r>
              <a:rPr lang="ru-RU" sz="2000" dirty="0"/>
              <a:t> </a:t>
            </a:r>
            <a:r>
              <a:rPr lang="ru-RU" sz="2000" dirty="0" err="1"/>
              <a:t>сенімділігін</a:t>
            </a:r>
            <a:r>
              <a:rPr lang="ru-RU" sz="2000" dirty="0"/>
              <a:t>, </a:t>
            </a:r>
            <a:r>
              <a:rPr lang="ru-RU" sz="2000" dirty="0" err="1"/>
              <a:t>ішкі</a:t>
            </a:r>
            <a:r>
              <a:rPr lang="ru-RU" sz="2000" dirty="0"/>
              <a:t> </a:t>
            </a:r>
            <a:r>
              <a:rPr lang="ru-RU" sz="2000" dirty="0" err="1"/>
              <a:t>қобалжуларынан</a:t>
            </a:r>
            <a:r>
              <a:rPr lang="ru-RU" sz="2000" dirty="0"/>
              <a:t> </a:t>
            </a:r>
            <a:r>
              <a:rPr lang="ru-RU" sz="2000" dirty="0" err="1"/>
              <a:t>арылу</a:t>
            </a:r>
            <a:r>
              <a:rPr lang="ru-RU" sz="2000" dirty="0"/>
              <a:t> </a:t>
            </a:r>
            <a:r>
              <a:rPr lang="ru-RU" sz="2000" dirty="0" err="1"/>
              <a:t>бағытында</a:t>
            </a:r>
            <a:r>
              <a:rPr lang="ru-RU" sz="2000" dirty="0"/>
              <a:t> </a:t>
            </a:r>
            <a:r>
              <a:rPr lang="ru-RU" sz="2000" dirty="0" err="1"/>
              <a:t>жүргізіледі</a:t>
            </a:r>
            <a:r>
              <a:rPr lang="ru-RU" sz="2000" dirty="0"/>
              <a:t>. Тренер </a:t>
            </a:r>
            <a:r>
              <a:rPr lang="ru-RU" sz="2000" dirty="0" err="1"/>
              <a:t>клиентпен</a:t>
            </a:r>
            <a:r>
              <a:rPr lang="ru-RU" sz="2000" dirty="0"/>
              <a:t>, </a:t>
            </a:r>
            <a:r>
              <a:rPr lang="ru-RU" sz="2000" dirty="0" err="1"/>
              <a:t>жоғары</a:t>
            </a:r>
            <a:r>
              <a:rPr lang="ru-RU" sz="2000" dirty="0"/>
              <a:t> </a:t>
            </a:r>
            <a:r>
              <a:rPr lang="ru-RU" sz="2000" dirty="0" err="1"/>
              <a:t>нәтижеге</a:t>
            </a:r>
            <a:r>
              <a:rPr lang="ru-RU" sz="2000" dirty="0"/>
              <a:t> </a:t>
            </a:r>
            <a:r>
              <a:rPr lang="ru-RU" sz="2000" dirty="0" err="1"/>
              <a:t>жетуі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,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ішкі</a:t>
            </a:r>
            <a:r>
              <a:rPr lang="ru-RU" sz="2000" dirty="0"/>
              <a:t> </a:t>
            </a:r>
            <a:r>
              <a:rPr lang="ru-RU" sz="2000" dirty="0" err="1"/>
              <a:t>мазаландырушылықтарын</a:t>
            </a:r>
            <a:r>
              <a:rPr lang="ru-RU" sz="2000" dirty="0"/>
              <a:t> </a:t>
            </a:r>
            <a:r>
              <a:rPr lang="ru-RU" sz="2000" dirty="0" err="1"/>
              <a:t>жойып</a:t>
            </a:r>
            <a:r>
              <a:rPr lang="ru-RU" sz="2000" dirty="0"/>
              <a:t>, </a:t>
            </a:r>
            <a:r>
              <a:rPr lang="ru-RU" sz="2000" dirty="0" err="1"/>
              <a:t>зейіндерін</a:t>
            </a:r>
            <a:r>
              <a:rPr lang="ru-RU" sz="2000" dirty="0"/>
              <a:t> </a:t>
            </a:r>
            <a:r>
              <a:rPr lang="ru-RU" sz="2000" dirty="0" err="1"/>
              <a:t>жшоғырландырып</a:t>
            </a:r>
            <a:r>
              <a:rPr lang="ru-RU" sz="2000" dirty="0"/>
              <a:t>, </a:t>
            </a:r>
            <a:r>
              <a:rPr lang="ru-RU" sz="2000" dirty="0" err="1"/>
              <a:t>өзін</a:t>
            </a:r>
            <a:r>
              <a:rPr lang="ru-RU" sz="2000" dirty="0"/>
              <a:t> </a:t>
            </a:r>
            <a:r>
              <a:rPr lang="ru-RU" sz="2000" dirty="0" err="1"/>
              <a:t>жайлы</a:t>
            </a:r>
            <a:r>
              <a:rPr lang="ru-RU" sz="2000" dirty="0"/>
              <a:t> </a:t>
            </a:r>
            <a:r>
              <a:rPr lang="ru-RU" sz="2000" dirty="0" err="1"/>
              <a:t>сезінуіне</a:t>
            </a:r>
            <a:r>
              <a:rPr lang="ru-RU" sz="2000" dirty="0"/>
              <a:t> </a:t>
            </a:r>
            <a:r>
              <a:rPr lang="ru-RU" sz="2000" dirty="0" err="1"/>
              <a:t>толық</a:t>
            </a:r>
            <a:r>
              <a:rPr lang="ru-RU" sz="2000" dirty="0"/>
              <a:t> </a:t>
            </a:r>
            <a:r>
              <a:rPr lang="ru-RU" sz="2000" dirty="0" err="1"/>
              <a:t>жағдай</a:t>
            </a:r>
            <a:r>
              <a:rPr lang="ru-RU" sz="2000" dirty="0"/>
              <a:t> </a:t>
            </a:r>
            <a:r>
              <a:rPr lang="ru-RU" sz="2000" dirty="0" err="1"/>
              <a:t>туғызуы</a:t>
            </a:r>
            <a:r>
              <a:rPr lang="ru-RU" sz="2000" dirty="0"/>
              <a:t>, </a:t>
            </a:r>
            <a:r>
              <a:rPr lang="ru-RU" sz="2000" dirty="0" err="1"/>
              <a:t>таласты</a:t>
            </a:r>
            <a:r>
              <a:rPr lang="ru-RU" sz="2000" dirty="0"/>
              <a:t> </a:t>
            </a:r>
            <a:r>
              <a:rPr lang="ru-RU" sz="2000" dirty="0" err="1"/>
              <a:t>мәселенің</a:t>
            </a:r>
            <a:r>
              <a:rPr lang="ru-RU" sz="2000" dirty="0"/>
              <a:t> </a:t>
            </a:r>
            <a:r>
              <a:rPr lang="ru-RU" sz="2000" dirty="0" err="1"/>
              <a:t>жеткілікті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талданып</a:t>
            </a:r>
            <a:r>
              <a:rPr lang="ru-RU" sz="2000" dirty="0"/>
              <a:t>, </a:t>
            </a:r>
            <a:r>
              <a:rPr lang="ru-RU" sz="2000" dirty="0" err="1"/>
              <a:t>тиісті</a:t>
            </a:r>
            <a:r>
              <a:rPr lang="ru-RU" sz="2000" dirty="0"/>
              <a:t> </a:t>
            </a:r>
            <a:r>
              <a:rPr lang="ru-RU" sz="2000" dirty="0" err="1"/>
              <a:t>шешімдердің</a:t>
            </a:r>
            <a:r>
              <a:rPr lang="ru-RU" sz="2000" dirty="0"/>
              <a:t> </a:t>
            </a:r>
            <a:r>
              <a:rPr lang="ru-RU" sz="2000" dirty="0" err="1"/>
              <a:t>қабылдануына</a:t>
            </a:r>
            <a:r>
              <a:rPr lang="ru-RU" sz="2000" dirty="0"/>
              <a:t> </a:t>
            </a:r>
            <a:r>
              <a:rPr lang="ru-RU" sz="2000" dirty="0" err="1"/>
              <a:t>кәсіби</a:t>
            </a:r>
            <a:r>
              <a:rPr lang="ru-RU" sz="2000" dirty="0"/>
              <a:t> </a:t>
            </a:r>
            <a:r>
              <a:rPr lang="ru-RU" sz="2000" dirty="0" err="1"/>
              <a:t>тұрғыдан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шеберлік</a:t>
            </a:r>
            <a:r>
              <a:rPr lang="ru-RU" sz="2000" dirty="0"/>
              <a:t> </a:t>
            </a:r>
            <a:r>
              <a:rPr lang="ru-RU" sz="2000" dirty="0" err="1"/>
              <a:t>таныта</a:t>
            </a:r>
            <a:r>
              <a:rPr lang="ru-RU" sz="2000" dirty="0"/>
              <a:t> </a:t>
            </a:r>
            <a:r>
              <a:rPr lang="ru-RU" sz="2000" dirty="0" err="1"/>
              <a:t>білуі</a:t>
            </a:r>
            <a:r>
              <a:rPr lang="ru-RU" sz="2000" dirty="0"/>
              <a:t> </a:t>
            </a:r>
            <a:r>
              <a:rPr lang="ru-RU" sz="2000" dirty="0" err="1"/>
              <a:t>қажет.Тренингке</a:t>
            </a:r>
            <a:r>
              <a:rPr lang="ru-RU" sz="2000" dirty="0"/>
              <a:t> </a:t>
            </a:r>
            <a:r>
              <a:rPr lang="ru-RU" sz="2000" dirty="0" err="1"/>
              <a:t>қатысушы</a:t>
            </a:r>
            <a:r>
              <a:rPr lang="ru-RU" sz="2000" dirty="0"/>
              <a:t> </a:t>
            </a:r>
            <a:r>
              <a:rPr lang="ru-RU" sz="2000" dirty="0" err="1"/>
              <a:t>өзін</a:t>
            </a:r>
            <a:r>
              <a:rPr lang="ru-RU" sz="2000" dirty="0"/>
              <a:t> </a:t>
            </a:r>
            <a:r>
              <a:rPr lang="ru-RU" sz="2000" dirty="0" err="1"/>
              <a:t>мазалаған</a:t>
            </a:r>
            <a:r>
              <a:rPr lang="ru-RU" sz="2000" dirty="0"/>
              <a:t> </a:t>
            </a:r>
            <a:r>
              <a:rPr lang="ru-RU" sz="2000" dirty="0" err="1"/>
              <a:t>мәселесі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толыққанды</a:t>
            </a:r>
            <a:r>
              <a:rPr lang="ru-RU" sz="2000" dirty="0"/>
              <a:t> </a:t>
            </a:r>
            <a:r>
              <a:rPr lang="ru-RU" sz="2000" dirty="0" err="1"/>
              <a:t>мәлімет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ақпарат</a:t>
            </a:r>
            <a:r>
              <a:rPr lang="ru-RU" sz="2000" dirty="0"/>
              <a:t> </a:t>
            </a:r>
            <a:r>
              <a:rPr lang="ru-RU" sz="2000" dirty="0" err="1"/>
              <a:t>алуы</a:t>
            </a:r>
            <a:r>
              <a:rPr lang="ru-RU" sz="2000" dirty="0"/>
              <a:t>,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әрекетін</a:t>
            </a:r>
            <a:r>
              <a:rPr lang="ru-RU" sz="2000" dirty="0"/>
              <a:t> </a:t>
            </a:r>
            <a:r>
              <a:rPr lang="ru-RU" sz="2000" dirty="0" err="1"/>
              <a:t>сыни</a:t>
            </a:r>
            <a:r>
              <a:rPr lang="ru-RU" sz="2000" dirty="0"/>
              <a:t> </a:t>
            </a:r>
            <a:r>
              <a:rPr lang="ru-RU" sz="2000" dirty="0" err="1"/>
              <a:t>тұрғыдан</a:t>
            </a:r>
            <a:r>
              <a:rPr lang="ru-RU" sz="2000" dirty="0"/>
              <a:t> </a:t>
            </a:r>
            <a:r>
              <a:rPr lang="ru-RU" sz="2000" dirty="0" err="1"/>
              <a:t>бағалай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</a:t>
            </a:r>
            <a:r>
              <a:rPr lang="ru-RU" sz="2000" dirty="0" err="1"/>
              <a:t>дағдысына</a:t>
            </a:r>
            <a:r>
              <a:rPr lang="ru-RU" sz="2000" dirty="0"/>
              <a:t> </a:t>
            </a:r>
            <a:r>
              <a:rPr lang="ru-RU" sz="2000" dirty="0" err="1"/>
              <a:t>жеткен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тренер </a:t>
            </a:r>
            <a:r>
              <a:rPr lang="ru-RU" sz="2000" dirty="0" err="1"/>
              <a:t>жұмысының</a:t>
            </a:r>
            <a:r>
              <a:rPr lang="ru-RU" sz="2000" dirty="0"/>
              <a:t> </a:t>
            </a:r>
            <a:r>
              <a:rPr lang="ru-RU" sz="2000" dirty="0" err="1"/>
              <a:t>мақсаты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асты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есептелінеді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0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Жалпы</a:t>
            </a:r>
            <a:r>
              <a:rPr lang="ru-RU" dirty="0"/>
              <a:t>, </a:t>
            </a:r>
            <a:r>
              <a:rPr lang="ru-RU" dirty="0" err="1"/>
              <a:t>тренингтік</a:t>
            </a:r>
            <a:r>
              <a:rPr lang="ru-RU" dirty="0"/>
              <a:t> </a:t>
            </a:r>
            <a:r>
              <a:rPr lang="ru-RU" dirty="0" err="1"/>
              <a:t>процедуралардың</a:t>
            </a:r>
            <a:r>
              <a:rPr lang="ru-RU" dirty="0"/>
              <a:t> </a:t>
            </a:r>
            <a:r>
              <a:rPr lang="ru-RU" dirty="0" err="1"/>
              <a:t>ерекшеліктері</a:t>
            </a:r>
            <a:r>
              <a:rPr lang="ru-RU" dirty="0"/>
              <a:t> </a:t>
            </a:r>
            <a:r>
              <a:rPr lang="ru-RU" dirty="0" err="1"/>
              <a:t>келесідей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ru-RU" dirty="0"/>
              <a:t>-тренинг </a:t>
            </a:r>
            <a:r>
              <a:rPr lang="ru-RU" dirty="0" err="1"/>
              <a:t>мақсаты</a:t>
            </a:r>
            <a:r>
              <a:rPr lang="ru-RU" dirty="0"/>
              <a:t> мен </a:t>
            </a:r>
            <a:r>
              <a:rPr lang="ru-RU" dirty="0" err="1"/>
              <a:t>міндеттеріне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бағыну</a:t>
            </a:r>
            <a:endParaRPr lang="ru-RU" dirty="0"/>
          </a:p>
          <a:p>
            <a:r>
              <a:rPr lang="ru-RU" dirty="0"/>
              <a:t>-</a:t>
            </a:r>
            <a:r>
              <a:rPr lang="ru-RU" dirty="0" err="1"/>
              <a:t>шартты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оқшауланған</a:t>
            </a:r>
            <a:r>
              <a:rPr lang="ru-RU" dirty="0"/>
              <a:t> </a:t>
            </a:r>
            <a:r>
              <a:rPr lang="ru-RU" dirty="0" err="1"/>
              <a:t>сипат</a:t>
            </a:r>
            <a:r>
              <a:rPr lang="ru-RU" dirty="0"/>
              <a:t> (</a:t>
            </a:r>
            <a:r>
              <a:rPr lang="ru-RU" dirty="0" err="1"/>
              <a:t>жаттығудың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процедураның</a:t>
            </a:r>
            <a:r>
              <a:rPr lang="ru-RU" dirty="0"/>
              <a:t> </a:t>
            </a:r>
            <a:r>
              <a:rPr lang="ru-RU" dirty="0" err="1"/>
              <a:t>мазмұны</a:t>
            </a:r>
            <a:r>
              <a:rPr lang="ru-RU" dirty="0"/>
              <a:t> </a:t>
            </a:r>
            <a:r>
              <a:rPr lang="ru-RU" dirty="0" err="1"/>
              <a:t>қатысушыларға</a:t>
            </a:r>
            <a:r>
              <a:rPr lang="ru-RU" dirty="0"/>
              <a:t> </a:t>
            </a:r>
            <a:r>
              <a:rPr lang="ru-RU" dirty="0" err="1"/>
              <a:t>біртүрлі</a:t>
            </a:r>
            <a:r>
              <a:rPr lang="ru-RU" dirty="0"/>
              <a:t>, </a:t>
            </a:r>
            <a:r>
              <a:rPr lang="ru-RU" dirty="0" err="1"/>
              <a:t>белгісіз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көрінуі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сабақтың</a:t>
            </a:r>
            <a:r>
              <a:rPr lang="ru-RU" dirty="0"/>
              <a:t> </a:t>
            </a:r>
            <a:r>
              <a:rPr lang="ru-RU" dirty="0" err="1"/>
              <a:t>тақырыбы</a:t>
            </a:r>
            <a:r>
              <a:rPr lang="ru-RU" dirty="0"/>
              <a:t> мен </a:t>
            </a:r>
            <a:r>
              <a:rPr lang="ru-RU" dirty="0" err="1"/>
              <a:t>проблематикасына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)</a:t>
            </a:r>
          </a:p>
          <a:p>
            <a:r>
              <a:rPr lang="ru-RU" dirty="0"/>
              <a:t>-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жүргізу-нәтижелік</a:t>
            </a:r>
            <a:r>
              <a:rPr lang="ru-RU" dirty="0"/>
              <a:t> </a:t>
            </a:r>
            <a:r>
              <a:rPr lang="ru-RU" dirty="0" err="1"/>
              <a:t>бағыты</a:t>
            </a:r>
            <a:r>
              <a:rPr lang="ru-RU" dirty="0"/>
              <a:t> (</a:t>
            </a:r>
            <a:r>
              <a:rPr lang="ru-RU" dirty="0" err="1"/>
              <a:t>тәжірибені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тапсырманы</a:t>
            </a:r>
            <a:r>
              <a:rPr lang="ru-RU" dirty="0"/>
              <a:t>, </a:t>
            </a:r>
            <a:r>
              <a:rPr lang="ru-RU" dirty="0" err="1"/>
              <a:t>жаттығуды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 </a:t>
            </a:r>
            <a:r>
              <a:rPr lang="ru-RU" dirty="0" err="1"/>
              <a:t>процесіненен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топтық</a:t>
            </a:r>
            <a:r>
              <a:rPr lang="ru-RU" dirty="0"/>
              <a:t> </a:t>
            </a:r>
            <a:r>
              <a:rPr lang="ru-RU" dirty="0" err="1"/>
              <a:t>талқылаудан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рефлексия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)</a:t>
            </a:r>
          </a:p>
          <a:p>
            <a:r>
              <a:rPr lang="ru-RU" dirty="0"/>
              <a:t>-</a:t>
            </a:r>
            <a:r>
              <a:rPr lang="ru-RU" dirty="0" err="1"/>
              <a:t>вариативтілік</a:t>
            </a:r>
            <a:r>
              <a:rPr lang="ru-RU" dirty="0"/>
              <a:t> (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рәсім</a:t>
            </a:r>
            <a:r>
              <a:rPr lang="ru-RU" dirty="0"/>
              <a:t> осы </a:t>
            </a:r>
            <a:r>
              <a:rPr lang="ru-RU" dirty="0" err="1"/>
              <a:t>тренердің</a:t>
            </a:r>
            <a:r>
              <a:rPr lang="ru-RU" dirty="0"/>
              <a:t> </a:t>
            </a:r>
            <a:r>
              <a:rPr lang="ru-RU" dirty="0" err="1"/>
              <a:t>орнатуына</a:t>
            </a:r>
            <a:r>
              <a:rPr lang="ru-RU" dirty="0"/>
              <a:t>,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құрамы</a:t>
            </a:r>
            <a:r>
              <a:rPr lang="ru-RU" dirty="0"/>
              <a:t> мен </a:t>
            </a:r>
            <a:r>
              <a:rPr lang="ru-RU" dirty="0" err="1"/>
              <a:t>санына</a:t>
            </a:r>
            <a:r>
              <a:rPr lang="ru-RU" dirty="0"/>
              <a:t>, тренинг </a:t>
            </a:r>
            <a:r>
              <a:rPr lang="ru-RU" dirty="0" err="1"/>
              <a:t>бағдарламасындағы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уақыты</a:t>
            </a:r>
            <a:r>
              <a:rPr lang="ru-RU" dirty="0"/>
              <a:t> мен </a:t>
            </a:r>
            <a:r>
              <a:rPr lang="ru-RU" dirty="0" err="1"/>
              <a:t>орнына</a:t>
            </a:r>
            <a:r>
              <a:rPr lang="ru-RU" dirty="0"/>
              <a:t>, топ </a:t>
            </a:r>
            <a:r>
              <a:rPr lang="ru-RU" dirty="0" err="1"/>
              <a:t>жұмысының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жағдайларына</a:t>
            </a:r>
            <a:r>
              <a:rPr lang="ru-RU" dirty="0"/>
              <a:t>, </a:t>
            </a:r>
            <a:r>
              <a:rPr lang="ru-RU" dirty="0" err="1"/>
              <a:t>жетекшінің</a:t>
            </a:r>
            <a:r>
              <a:rPr lang="ru-RU" dirty="0"/>
              <a:t> </a:t>
            </a:r>
            <a:r>
              <a:rPr lang="ru-RU" dirty="0" err="1"/>
              <a:t>құзыреттілігі</a:t>
            </a:r>
            <a:r>
              <a:rPr lang="ru-RU" dirty="0"/>
              <a:t> мен </a:t>
            </a:r>
            <a:r>
              <a:rPr lang="ru-RU" dirty="0" err="1"/>
              <a:t>тәжірибесіне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тұжырымдамалық</a:t>
            </a:r>
            <a:r>
              <a:rPr lang="ru-RU" dirty="0"/>
              <a:t> </a:t>
            </a:r>
            <a:r>
              <a:rPr lang="ru-RU" dirty="0" err="1"/>
              <a:t>бағдарына</a:t>
            </a:r>
            <a:r>
              <a:rPr lang="ru-RU" dirty="0"/>
              <a:t>, </a:t>
            </a:r>
            <a:r>
              <a:rPr lang="ru-RU" dirty="0" err="1"/>
              <a:t>сабақтың</a:t>
            </a:r>
            <a:r>
              <a:rPr lang="ru-RU" dirty="0"/>
              <a:t> </a:t>
            </a:r>
            <a:r>
              <a:rPr lang="ru-RU" dirty="0" err="1"/>
              <a:t>әдістемелік</a:t>
            </a:r>
            <a:r>
              <a:rPr lang="ru-RU" dirty="0"/>
              <a:t> </a:t>
            </a:r>
            <a:r>
              <a:rPr lang="ru-RU" dirty="0" err="1"/>
              <a:t>жабдықталуына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жүргізілуі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358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6836" y="624109"/>
            <a:ext cx="5297775" cy="5859817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рәсімдер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тапсырмалар</a:t>
            </a:r>
            <a:r>
              <a:rPr lang="ru-RU" dirty="0"/>
              <a:t>, </a:t>
            </a:r>
            <a:r>
              <a:rPr lang="ru-RU" dirty="0" err="1"/>
              <a:t>сахналау</a:t>
            </a:r>
            <a:r>
              <a:rPr lang="ru-RU" dirty="0"/>
              <a:t>, </a:t>
            </a:r>
            <a:r>
              <a:rPr lang="ru-RU" dirty="0" err="1"/>
              <a:t>этюдтар</a:t>
            </a:r>
            <a:r>
              <a:rPr lang="ru-RU" dirty="0"/>
              <a:t>, </a:t>
            </a:r>
            <a:r>
              <a:rPr lang="ru-RU" dirty="0" err="1"/>
              <a:t>ойындар</a:t>
            </a:r>
            <a:r>
              <a:rPr lang="ru-RU" dirty="0"/>
              <a:t>, </a:t>
            </a:r>
            <a:r>
              <a:rPr lang="ru-RU" dirty="0" err="1"/>
              <a:t>артерапевтикалық</a:t>
            </a:r>
            <a:r>
              <a:rPr lang="ru-RU" dirty="0"/>
              <a:t> </a:t>
            </a:r>
            <a:r>
              <a:rPr lang="ru-RU" dirty="0" err="1"/>
              <a:t>рәсімдер</a:t>
            </a:r>
            <a:r>
              <a:rPr lang="ru-RU" dirty="0"/>
              <a:t> мен </a:t>
            </a:r>
            <a:r>
              <a:rPr lang="ru-RU" dirty="0" err="1"/>
              <a:t>жаттығулар</a:t>
            </a:r>
            <a:r>
              <a:rPr lang="ru-RU" dirty="0"/>
              <a:t> (музыка мен би </a:t>
            </a:r>
            <a:r>
              <a:rPr lang="ru-RU" dirty="0" err="1"/>
              <a:t>қозғалыстары</a:t>
            </a:r>
            <a:r>
              <a:rPr lang="ru-RU" dirty="0"/>
              <a:t>, </a:t>
            </a:r>
            <a:r>
              <a:rPr lang="ru-RU" dirty="0" err="1"/>
              <a:t>сурет</a:t>
            </a:r>
            <a:r>
              <a:rPr lang="ru-RU" dirty="0"/>
              <a:t> салу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топ </a:t>
            </a:r>
            <a:r>
              <a:rPr lang="ru-RU" dirty="0" err="1"/>
              <a:t>қатысушылары</a:t>
            </a:r>
            <a:r>
              <a:rPr lang="ru-RU" dirty="0"/>
              <a:t> </a:t>
            </a:r>
            <a:r>
              <a:rPr lang="ru-RU" dirty="0" err="1"/>
              <a:t>сыртынан</a:t>
            </a:r>
            <a:r>
              <a:rPr lang="ru-RU" dirty="0"/>
              <a:t> </a:t>
            </a:r>
            <a:r>
              <a:rPr lang="ru-RU" dirty="0" err="1"/>
              <a:t>пассивті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қалатын</a:t>
            </a:r>
            <a:r>
              <a:rPr lang="ru-RU" dirty="0"/>
              <a:t> </a:t>
            </a:r>
            <a:r>
              <a:rPr lang="ru-RU" dirty="0" err="1"/>
              <a:t>процедуралар</a:t>
            </a:r>
            <a:r>
              <a:rPr lang="ru-RU" dirty="0"/>
              <a:t> да </a:t>
            </a:r>
            <a:r>
              <a:rPr lang="ru-RU" dirty="0" err="1"/>
              <a:t>кездеседі</a:t>
            </a:r>
            <a:r>
              <a:rPr lang="ru-RU" dirty="0"/>
              <a:t> (тек </a:t>
            </a:r>
            <a:r>
              <a:rPr lang="ru-RU" dirty="0" err="1"/>
              <a:t>жаттықтырушы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),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тұрғыдан</a:t>
            </a:r>
            <a:r>
              <a:rPr lang="ru-RU" dirty="0"/>
              <a:t> </a:t>
            </a:r>
            <a:r>
              <a:rPr lang="ru-RU" dirty="0" err="1"/>
              <a:t>өз-өзіне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Аутотренинг </a:t>
            </a:r>
            <a:r>
              <a:rPr lang="ru-RU" dirty="0" err="1"/>
              <a:t>процедуралары</a:t>
            </a:r>
            <a:r>
              <a:rPr lang="ru-RU" dirty="0"/>
              <a:t>,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күштерді</a:t>
            </a:r>
            <a:r>
              <a:rPr lang="ru-RU" dirty="0"/>
              <a:t> </a:t>
            </a:r>
            <a:r>
              <a:rPr lang="ru-RU" dirty="0" err="1"/>
              <a:t>жұмылдыру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релаксация, мен </a:t>
            </a:r>
            <a:r>
              <a:rPr lang="ru-RU" dirty="0" err="1"/>
              <a:t>өзімнің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аспектілерімен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, </a:t>
            </a:r>
            <a:r>
              <a:rPr lang="ru-RU" dirty="0" err="1"/>
              <a:t>дене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процедуралары</a:t>
            </a:r>
            <a:r>
              <a:rPr lang="ru-RU" dirty="0"/>
              <a:t>, </a:t>
            </a:r>
            <a:r>
              <a:rPr lang="ru-RU" dirty="0" err="1"/>
              <a:t>ребефинг</a:t>
            </a:r>
            <a:r>
              <a:rPr lang="ru-RU" dirty="0"/>
              <a:t> </a:t>
            </a:r>
            <a:r>
              <a:rPr lang="ru-RU" dirty="0" err="1"/>
              <a:t>процедуралары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92" y="1676401"/>
            <a:ext cx="4972125" cy="333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28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b="1" dirty="0"/>
              <a:t>Тренинг </a:t>
            </a:r>
            <a:r>
              <a:rPr lang="kk-KZ" sz="5400" b="1" dirty="0" smtClean="0"/>
              <a:t>құрылымы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1306" y="2115671"/>
            <a:ext cx="8915400" cy="3777622"/>
          </a:xfrm>
        </p:spPr>
        <p:txBody>
          <a:bodyPr/>
          <a:lstStyle/>
          <a:p>
            <a:r>
              <a:rPr lang="ru-RU" dirty="0"/>
              <a:t>1 </a:t>
            </a:r>
            <a:r>
              <a:rPr lang="ru-RU" dirty="0" err="1"/>
              <a:t>кезең</a:t>
            </a:r>
            <a:r>
              <a:rPr lang="ru-RU" dirty="0"/>
              <a:t>. </a:t>
            </a:r>
            <a:r>
              <a:rPr lang="ru-RU" dirty="0" err="1"/>
              <a:t>Кіріспе</a:t>
            </a:r>
            <a:r>
              <a:rPr lang="ru-RU" dirty="0"/>
              <a:t> (</a:t>
            </a:r>
            <a:r>
              <a:rPr lang="ru-RU" dirty="0" err="1"/>
              <a:t>жұмыстың</a:t>
            </a:r>
            <a:r>
              <a:rPr lang="ru-RU" dirty="0"/>
              <a:t> 5%  </a:t>
            </a:r>
            <a:r>
              <a:rPr lang="ru-RU" dirty="0" err="1"/>
              <a:t>уақыты</a:t>
            </a:r>
            <a:r>
              <a:rPr lang="ru-RU" dirty="0"/>
              <a:t>)</a:t>
            </a:r>
          </a:p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тренингтің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мен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қысқаша</a:t>
            </a:r>
            <a:r>
              <a:rPr lang="ru-RU" dirty="0"/>
              <a:t> </a:t>
            </a:r>
            <a:r>
              <a:rPr lang="ru-RU" dirty="0" err="1"/>
              <a:t>көрсететін</a:t>
            </a:r>
            <a:r>
              <a:rPr lang="ru-RU" dirty="0"/>
              <a:t> </a:t>
            </a:r>
            <a:r>
              <a:rPr lang="ru-RU" dirty="0" err="1"/>
              <a:t>кезең</a:t>
            </a:r>
            <a:r>
              <a:rPr lang="ru-RU" dirty="0"/>
              <a:t>. </a:t>
            </a:r>
            <a:r>
              <a:rPr lang="ru-RU" dirty="0" err="1"/>
              <a:t>Тренингтің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мен </a:t>
            </a:r>
            <a:r>
              <a:rPr lang="ru-RU" dirty="0" err="1"/>
              <a:t>міндеттерін</a:t>
            </a:r>
            <a:r>
              <a:rPr lang="ru-RU" dirty="0"/>
              <a:t> педагог </a:t>
            </a:r>
            <a:r>
              <a:rPr lang="ru-RU" dirty="0" err="1"/>
              <a:t>әрдайым</a:t>
            </a:r>
            <a:r>
              <a:rPr lang="ru-RU" dirty="0"/>
              <a:t> </a:t>
            </a:r>
            <a:r>
              <a:rPr lang="ru-RU" dirty="0" err="1"/>
              <a:t>жариялайды</a:t>
            </a:r>
            <a:r>
              <a:rPr lang="ru-RU" dirty="0"/>
              <a:t>.</a:t>
            </a:r>
          </a:p>
          <a:p>
            <a:r>
              <a:rPr lang="ru-RU" dirty="0"/>
              <a:t>2 </a:t>
            </a:r>
            <a:r>
              <a:rPr lang="ru-RU" dirty="0" err="1"/>
              <a:t>кезең</a:t>
            </a:r>
            <a:r>
              <a:rPr lang="ru-RU" dirty="0"/>
              <a:t>. </a:t>
            </a:r>
            <a:r>
              <a:rPr lang="ru-RU" dirty="0" err="1"/>
              <a:t>Танысу</a:t>
            </a:r>
            <a:r>
              <a:rPr lang="ru-RU" dirty="0"/>
              <a:t> (5%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уақыты</a:t>
            </a:r>
            <a:r>
              <a:rPr lang="ru-RU" dirty="0"/>
              <a:t>)</a:t>
            </a:r>
          </a:p>
          <a:p>
            <a:r>
              <a:rPr lang="ru-RU" dirty="0" err="1"/>
              <a:t>Қатысушылар</a:t>
            </a:r>
            <a:r>
              <a:rPr lang="ru-RU" dirty="0"/>
              <a:t> 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қарап</a:t>
            </a:r>
            <a:r>
              <a:rPr lang="ru-RU" dirty="0"/>
              <a:t>,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орнатады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симпатия, </a:t>
            </a:r>
            <a:r>
              <a:rPr lang="ru-RU" dirty="0" err="1"/>
              <a:t>кейде</a:t>
            </a:r>
            <a:r>
              <a:rPr lang="ru-RU" dirty="0"/>
              <a:t> антипатия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Жүргізуші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аудиторияға</a:t>
            </a:r>
            <a:r>
              <a:rPr lang="ru-RU" dirty="0"/>
              <a:t> </a:t>
            </a:r>
            <a:r>
              <a:rPr lang="ru-RU" dirty="0" err="1"/>
              <a:t>таныстырады</a:t>
            </a:r>
            <a:r>
              <a:rPr lang="ru-RU" dirty="0"/>
              <a:t>: «</a:t>
            </a:r>
            <a:r>
              <a:rPr lang="ru-RU" dirty="0" err="1"/>
              <a:t>Сәлеметсіз</a:t>
            </a:r>
            <a:r>
              <a:rPr lang="ru-RU" dirty="0"/>
              <a:t> </a:t>
            </a:r>
            <a:r>
              <a:rPr lang="ru-RU" dirty="0" err="1"/>
              <a:t>бе</a:t>
            </a:r>
            <a:r>
              <a:rPr lang="ru-RU" dirty="0"/>
              <a:t>, </a:t>
            </a:r>
            <a:r>
              <a:rPr lang="ru-RU" dirty="0" err="1"/>
              <a:t>менің</a:t>
            </a:r>
            <a:r>
              <a:rPr lang="ru-RU" dirty="0"/>
              <a:t> </a:t>
            </a:r>
            <a:r>
              <a:rPr lang="ru-RU" dirty="0" err="1"/>
              <a:t>атым</a:t>
            </a:r>
            <a:r>
              <a:rPr lang="ru-RU" dirty="0"/>
              <a:t>...  Мен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бастауды</a:t>
            </a:r>
            <a:r>
              <a:rPr lang="ru-RU" dirty="0"/>
              <a:t> </a:t>
            </a:r>
            <a:r>
              <a:rPr lang="ru-RU" dirty="0" err="1"/>
              <a:t>ұсынамын</a:t>
            </a:r>
            <a:r>
              <a:rPr lang="ru-RU" dirty="0"/>
              <a:t>. </a:t>
            </a:r>
            <a:r>
              <a:rPr lang="ru-RU" dirty="0" err="1"/>
              <a:t>Біз</a:t>
            </a:r>
            <a:r>
              <a:rPr lang="ru-RU" dirty="0"/>
              <a:t> </a:t>
            </a:r>
            <a:r>
              <a:rPr lang="ru-RU" dirty="0" err="1"/>
              <a:t>бәріміз</a:t>
            </a:r>
            <a:r>
              <a:rPr lang="ru-RU" dirty="0"/>
              <a:t> </a:t>
            </a:r>
            <a:r>
              <a:rPr lang="ru-RU" dirty="0" err="1"/>
              <a:t>шеңбер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отырмыз</a:t>
            </a:r>
            <a:r>
              <a:rPr lang="ru-RU" dirty="0"/>
              <a:t> </a:t>
            </a:r>
            <a:r>
              <a:rPr lang="ru-RU" dirty="0" err="1"/>
              <a:t>бір-бірімізді</a:t>
            </a:r>
            <a:r>
              <a:rPr lang="ru-RU" dirty="0"/>
              <a:t> </a:t>
            </a:r>
            <a:r>
              <a:rPr lang="ru-RU" dirty="0" err="1"/>
              <a:t>оңай</a:t>
            </a:r>
            <a:r>
              <a:rPr lang="ru-RU" dirty="0"/>
              <a:t> </a:t>
            </a:r>
            <a:r>
              <a:rPr lang="ru-RU" dirty="0" err="1"/>
              <a:t>көре</a:t>
            </a:r>
            <a:r>
              <a:rPr lang="ru-RU" dirty="0"/>
              <a:t> </a:t>
            </a:r>
            <a:r>
              <a:rPr lang="ru-RU" dirty="0" err="1"/>
              <a:t>аламыз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талқылау</a:t>
            </a:r>
            <a:r>
              <a:rPr lang="ru-RU" dirty="0"/>
              <a:t> </a:t>
            </a:r>
            <a:r>
              <a:rPr lang="ru-RU" dirty="0" err="1"/>
              <a:t>оңайырақ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Бейджикі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, </a:t>
            </a:r>
            <a:r>
              <a:rPr lang="ru-RU" dirty="0" err="1"/>
              <a:t>аттарыңызды</a:t>
            </a:r>
            <a:r>
              <a:rPr lang="ru-RU" dirty="0"/>
              <a:t> </a:t>
            </a:r>
            <a:r>
              <a:rPr lang="ru-RU" dirty="0" err="1"/>
              <a:t>жазып</a:t>
            </a:r>
            <a:r>
              <a:rPr lang="ru-RU" dirty="0"/>
              <a:t>, оны </a:t>
            </a:r>
            <a:r>
              <a:rPr lang="ru-RU" dirty="0" err="1"/>
              <a:t>бекітіңіздер</a:t>
            </a:r>
            <a:r>
              <a:rPr lang="ru-RU" dirty="0" smtClean="0"/>
              <a:t>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13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9800503" cy="1280890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3 кезең. Қатысушылардың күтетін нәтижелері(жұмыс уақытының 3% 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109" y="2133600"/>
            <a:ext cx="9800503" cy="4211782"/>
          </a:xfrm>
        </p:spPr>
        <p:txBody>
          <a:bodyPr>
            <a:normAutofit/>
          </a:bodyPr>
          <a:lstStyle/>
          <a:p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кезеңде</a:t>
            </a:r>
            <a:r>
              <a:rPr lang="ru-RU" sz="2000" dirty="0"/>
              <a:t> </a:t>
            </a:r>
            <a:r>
              <a:rPr lang="ru-RU" sz="2000" dirty="0" err="1"/>
              <a:t>қатысушылар</a:t>
            </a:r>
            <a:r>
              <a:rPr lang="ru-RU" sz="2000" dirty="0"/>
              <a:t> </a:t>
            </a:r>
            <a:r>
              <a:rPr lang="ru-RU" sz="2000" dirty="0" err="1"/>
              <a:t>тренингтен</a:t>
            </a:r>
            <a:r>
              <a:rPr lang="ru-RU" sz="2000" dirty="0"/>
              <a:t> не </a:t>
            </a:r>
            <a:r>
              <a:rPr lang="ru-RU" sz="2000" dirty="0" err="1"/>
              <a:t>күтетіндерін</a:t>
            </a:r>
            <a:r>
              <a:rPr lang="ru-RU" sz="2000" dirty="0"/>
              <a:t> </a:t>
            </a:r>
            <a:r>
              <a:rPr lang="ru-RU" sz="2000" dirty="0" err="1"/>
              <a:t>айтады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кезеңді</a:t>
            </a:r>
            <a:r>
              <a:rPr lang="ru-RU" sz="2000" dirty="0"/>
              <a:t> </a:t>
            </a:r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түрлі</a:t>
            </a:r>
            <a:r>
              <a:rPr lang="ru-RU" sz="2000" dirty="0"/>
              <a:t> </a:t>
            </a:r>
            <a:r>
              <a:rPr lang="ru-RU" sz="2000" dirty="0" err="1"/>
              <a:t>өткізуге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: </a:t>
            </a:r>
            <a:r>
              <a:rPr lang="ru-RU" sz="2000" dirty="0" err="1"/>
              <a:t>шеңбер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ойын</a:t>
            </a:r>
            <a:r>
              <a:rPr lang="ru-RU" sz="2000" dirty="0"/>
              <a:t> </a:t>
            </a:r>
            <a:r>
              <a:rPr lang="ru-RU" sz="2000" dirty="0" err="1"/>
              <a:t>айту</a:t>
            </a:r>
            <a:r>
              <a:rPr lang="ru-RU" sz="2000" dirty="0"/>
              <a:t>, </a:t>
            </a:r>
            <a:r>
              <a:rPr lang="ru-RU" sz="2000" dirty="0" err="1"/>
              <a:t>жұп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істеу</a:t>
            </a:r>
            <a:r>
              <a:rPr lang="ru-RU" sz="2000" dirty="0"/>
              <a:t> 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кіші</a:t>
            </a:r>
            <a:r>
              <a:rPr lang="ru-RU" sz="2000" dirty="0"/>
              <a:t> </a:t>
            </a:r>
            <a:r>
              <a:rPr lang="ru-RU" sz="2000" dirty="0" err="1"/>
              <a:t>топтарда</a:t>
            </a:r>
            <a:r>
              <a:rPr lang="ru-RU" sz="2000" dirty="0"/>
              <a:t> </a:t>
            </a:r>
            <a:r>
              <a:rPr lang="ru-RU" sz="2000" dirty="0" err="1"/>
              <a:t>талқылап</a:t>
            </a:r>
            <a:r>
              <a:rPr lang="ru-RU" sz="2000" dirty="0"/>
              <a:t>, </a:t>
            </a:r>
            <a:r>
              <a:rPr lang="ru-RU" sz="2000" dirty="0" err="1"/>
              <a:t>кейін</a:t>
            </a:r>
            <a:r>
              <a:rPr lang="ru-RU" sz="2000" dirty="0"/>
              <a:t> </a:t>
            </a:r>
            <a:r>
              <a:rPr lang="ru-RU" sz="2000" dirty="0" err="1"/>
              <a:t>топқа</a:t>
            </a:r>
            <a:r>
              <a:rPr lang="ru-RU" sz="2000" dirty="0"/>
              <a:t> </a:t>
            </a:r>
            <a:r>
              <a:rPr lang="ru-RU" sz="2000" dirty="0" err="1"/>
              <a:t>шығару</a:t>
            </a:r>
            <a:r>
              <a:rPr lang="ru-RU" sz="2000" dirty="0"/>
              <a:t>. </a:t>
            </a:r>
            <a:r>
              <a:rPr lang="ru-RU" sz="2000" dirty="0" err="1"/>
              <a:t>Жүргізуші</a:t>
            </a:r>
            <a:r>
              <a:rPr lang="ru-RU" sz="2000" dirty="0"/>
              <a:t> </a:t>
            </a:r>
            <a:r>
              <a:rPr lang="ru-RU" sz="2000" dirty="0" err="1"/>
              <a:t>қояға</a:t>
            </a:r>
            <a:r>
              <a:rPr lang="ru-RU" sz="2000" dirty="0"/>
              <a:t> </a:t>
            </a:r>
            <a:r>
              <a:rPr lang="ru-RU" sz="2000" dirty="0" err="1"/>
              <a:t>болатын</a:t>
            </a:r>
            <a:r>
              <a:rPr lang="ru-RU" sz="2000" dirty="0"/>
              <a:t> </a:t>
            </a:r>
            <a:r>
              <a:rPr lang="ru-RU" sz="2000" dirty="0" err="1"/>
              <a:t>сұрақтар</a:t>
            </a:r>
            <a:r>
              <a:rPr lang="ru-RU" sz="2000" dirty="0"/>
              <a:t>: "</a:t>
            </a:r>
            <a:r>
              <a:rPr lang="ru-RU" sz="2000" dirty="0" err="1"/>
              <a:t>сіз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жерде</a:t>
            </a:r>
            <a:r>
              <a:rPr lang="ru-RU" sz="2000" dirty="0"/>
              <a:t> не </a:t>
            </a:r>
            <a:r>
              <a:rPr lang="ru-RU" sz="2000" dirty="0" err="1"/>
              <a:t>болады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ойлайсыз</a:t>
            </a:r>
            <a:r>
              <a:rPr lang="ru-RU" sz="2000" dirty="0"/>
              <a:t>?"; "осы </a:t>
            </a:r>
            <a:r>
              <a:rPr lang="ru-RU" sz="2000" dirty="0" err="1"/>
              <a:t>сабақтан</a:t>
            </a:r>
            <a:r>
              <a:rPr lang="ru-RU" sz="2000" dirty="0"/>
              <a:t> не </a:t>
            </a:r>
            <a:r>
              <a:rPr lang="ru-RU" sz="2000" dirty="0" err="1"/>
              <a:t>алғыңыз</a:t>
            </a:r>
            <a:r>
              <a:rPr lang="ru-RU" sz="2000" dirty="0"/>
              <a:t> </a:t>
            </a:r>
            <a:r>
              <a:rPr lang="ru-RU" sz="2000" dirty="0" err="1"/>
              <a:t>келеді</a:t>
            </a:r>
            <a:r>
              <a:rPr lang="ru-RU" sz="2000" dirty="0"/>
              <a:t>?"; "</a:t>
            </a:r>
            <a:r>
              <a:rPr lang="ru-RU" sz="2000" dirty="0" err="1"/>
              <a:t>сабақтан</a:t>
            </a:r>
            <a:r>
              <a:rPr lang="ru-RU" sz="2000" dirty="0"/>
              <a:t> не </a:t>
            </a:r>
            <a:r>
              <a:rPr lang="ru-RU" sz="2000" dirty="0" err="1"/>
              <a:t>күтесіз</a:t>
            </a:r>
            <a:r>
              <a:rPr lang="ru-RU" sz="2000" dirty="0"/>
              <a:t>?». </a:t>
            </a:r>
          </a:p>
          <a:p>
            <a:r>
              <a:rPr lang="ru-RU" sz="2000" dirty="0" err="1"/>
              <a:t>Өткізудің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 smtClean="0"/>
              <a:t>нұсқасы</a:t>
            </a:r>
            <a:r>
              <a:rPr lang="ru-RU" sz="2000" dirty="0" smtClean="0"/>
              <a:t>: </a:t>
            </a:r>
            <a:r>
              <a:rPr lang="ru-RU" sz="2000" dirty="0" err="1" smtClean="0"/>
              <a:t>Қатысушыларға</a:t>
            </a:r>
            <a:r>
              <a:rPr lang="ru-RU" sz="2000" dirty="0" smtClean="0"/>
              <a:t> </a:t>
            </a:r>
            <a:r>
              <a:rPr lang="ru-RU" sz="2000" dirty="0" err="1"/>
              <a:t>қағаз</a:t>
            </a:r>
            <a:r>
              <a:rPr lang="ru-RU" sz="2000" dirty="0"/>
              <a:t> </a:t>
            </a:r>
            <a:r>
              <a:rPr lang="ru-RU" sz="2000" dirty="0" err="1"/>
              <a:t>таратылады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қағазға</a:t>
            </a:r>
            <a:r>
              <a:rPr lang="ru-RU" sz="2000" dirty="0"/>
              <a:t> </a:t>
            </a:r>
            <a:r>
              <a:rPr lang="ru-RU" sz="2000" dirty="0" err="1"/>
              <a:t>қатысушылар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тренингтен</a:t>
            </a:r>
            <a:r>
              <a:rPr lang="ru-RU" sz="2000" dirty="0"/>
              <a:t> не </a:t>
            </a:r>
            <a:r>
              <a:rPr lang="ru-RU" sz="2000" dirty="0" err="1"/>
              <a:t>күтетінін</a:t>
            </a:r>
            <a:r>
              <a:rPr lang="ru-RU" sz="2000" dirty="0"/>
              <a:t> </a:t>
            </a:r>
            <a:r>
              <a:rPr lang="ru-RU" sz="2000" dirty="0" err="1"/>
              <a:t>жазады</a:t>
            </a:r>
            <a:r>
              <a:rPr lang="ru-RU" sz="2000" dirty="0"/>
              <a:t>.  </a:t>
            </a:r>
            <a:r>
              <a:rPr lang="ru-RU" sz="2000" dirty="0" err="1"/>
              <a:t>Содан</a:t>
            </a:r>
            <a:r>
              <a:rPr lang="ru-RU" sz="2000" dirty="0"/>
              <a:t> </a:t>
            </a:r>
            <a:r>
              <a:rPr lang="ru-RU" sz="2000" dirty="0" err="1"/>
              <a:t>кейін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қағаз</a:t>
            </a:r>
            <a:r>
              <a:rPr lang="ru-RU" sz="2000" dirty="0"/>
              <a:t> </a:t>
            </a:r>
            <a:r>
              <a:rPr lang="ru-RU" sz="2000" dirty="0" err="1"/>
              <a:t>бетінде</a:t>
            </a:r>
            <a:r>
              <a:rPr lang="ru-RU" sz="2000" dirty="0"/>
              <a:t> "</a:t>
            </a:r>
            <a:r>
              <a:rPr lang="ru-RU" sz="2000" dirty="0" err="1"/>
              <a:t>күту</a:t>
            </a:r>
            <a:r>
              <a:rPr lang="ru-RU" sz="2000" dirty="0"/>
              <a:t>" </a:t>
            </a:r>
            <a:r>
              <a:rPr lang="ru-RU" sz="2000" dirty="0" err="1"/>
              <a:t>және</a:t>
            </a:r>
            <a:r>
              <a:rPr lang="ru-RU" sz="2000" dirty="0"/>
              <a:t> "</a:t>
            </a:r>
            <a:r>
              <a:rPr lang="ru-RU" sz="2000" dirty="0" err="1"/>
              <a:t>орындалды"деген</a:t>
            </a:r>
            <a:r>
              <a:rPr lang="ru-RU" sz="2000" dirty="0"/>
              <a:t> </a:t>
            </a:r>
            <a:r>
              <a:rPr lang="ru-RU" sz="2000" dirty="0" err="1"/>
              <a:t>жазу</a:t>
            </a:r>
            <a:r>
              <a:rPr lang="ru-RU" sz="2000" dirty="0"/>
              <a:t> </a:t>
            </a:r>
            <a:r>
              <a:rPr lang="ru-RU" sz="2000" dirty="0" err="1"/>
              <a:t>жазылады</a:t>
            </a:r>
            <a:r>
              <a:rPr lang="ru-RU" sz="2000" dirty="0"/>
              <a:t>. </a:t>
            </a:r>
            <a:r>
              <a:rPr lang="ru-RU" sz="2000" dirty="0" err="1"/>
              <a:t>Күтетін</a:t>
            </a:r>
            <a:r>
              <a:rPr lang="ru-RU" sz="2000" dirty="0"/>
              <a:t> </a:t>
            </a:r>
            <a:r>
              <a:rPr lang="ru-RU" sz="2000" dirty="0" err="1"/>
              <a:t>нәтижелерді</a:t>
            </a:r>
            <a:r>
              <a:rPr lang="ru-RU" sz="2000" dirty="0"/>
              <a:t> "</a:t>
            </a:r>
            <a:r>
              <a:rPr lang="ru-RU" sz="2000" dirty="0" err="1"/>
              <a:t>күту"деген</a:t>
            </a:r>
            <a:r>
              <a:rPr lang="ru-RU" sz="2000" dirty="0"/>
              <a:t> </a:t>
            </a:r>
            <a:r>
              <a:rPr lang="ru-RU" sz="2000" dirty="0" err="1"/>
              <a:t>жазумен</a:t>
            </a:r>
            <a:r>
              <a:rPr lang="ru-RU" sz="2000" dirty="0"/>
              <a:t> </a:t>
            </a:r>
            <a:r>
              <a:rPr lang="ru-RU" sz="2000" dirty="0" err="1"/>
              <a:t>бекітіледі</a:t>
            </a:r>
            <a:r>
              <a:rPr lang="ru-RU" sz="2000" dirty="0"/>
              <a:t>. </a:t>
            </a:r>
            <a:r>
              <a:rPr lang="ru-RU" sz="2000" dirty="0" err="1"/>
              <a:t>Одан</a:t>
            </a:r>
            <a:r>
              <a:rPr lang="ru-RU" sz="2000" dirty="0"/>
              <a:t> </a:t>
            </a:r>
            <a:r>
              <a:rPr lang="ru-RU" sz="2000" dirty="0" err="1"/>
              <a:t>әрі</a:t>
            </a:r>
            <a:r>
              <a:rPr lang="ru-RU" sz="2000" dirty="0"/>
              <a:t> </a:t>
            </a:r>
            <a:r>
              <a:rPr lang="ru-RU" sz="2000" dirty="0" err="1"/>
              <a:t>әрқайсысы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күтетін</a:t>
            </a:r>
            <a:r>
              <a:rPr lang="ru-RU" sz="2000" dirty="0"/>
              <a:t> </a:t>
            </a:r>
            <a:r>
              <a:rPr lang="ru-RU" sz="2000" dirty="0" err="1"/>
              <a:t>нәтижелері</a:t>
            </a:r>
            <a:r>
              <a:rPr lang="ru-RU" sz="2000" dirty="0"/>
              <a:t> бар </a:t>
            </a:r>
            <a:r>
              <a:rPr lang="ru-RU" sz="2000" dirty="0" err="1"/>
              <a:t>қағаздарды</a:t>
            </a:r>
            <a:r>
              <a:rPr lang="ru-RU" sz="2000" dirty="0"/>
              <a:t> "</a:t>
            </a:r>
            <a:r>
              <a:rPr lang="ru-RU" sz="2000" dirty="0" err="1"/>
              <a:t>орындалды"бағанына</a:t>
            </a:r>
            <a:r>
              <a:rPr lang="ru-RU" sz="2000" dirty="0"/>
              <a:t> </a:t>
            </a:r>
            <a:r>
              <a:rPr lang="ru-RU" sz="2000" dirty="0" err="1"/>
              <a:t>жылжытуға</a:t>
            </a:r>
            <a:r>
              <a:rPr lang="ru-RU" sz="2000" dirty="0"/>
              <a:t> </a:t>
            </a:r>
            <a:r>
              <a:rPr lang="ru-RU" sz="2000" dirty="0" err="1"/>
              <a:t>мүмкіндігі</a:t>
            </a:r>
            <a:r>
              <a:rPr lang="ru-RU" sz="2000" dirty="0"/>
              <a:t> бар. Тренинг </a:t>
            </a:r>
            <a:r>
              <a:rPr lang="ru-RU" sz="2000" dirty="0" err="1"/>
              <a:t>барысында</a:t>
            </a:r>
            <a:r>
              <a:rPr lang="ru-RU" sz="2000" dirty="0"/>
              <a:t> </a:t>
            </a:r>
            <a:r>
              <a:rPr lang="ru-RU" sz="2000" dirty="0" err="1"/>
              <a:t>қатысушыларға</a:t>
            </a:r>
            <a:r>
              <a:rPr lang="ru-RU" sz="2000" dirty="0"/>
              <a:t> "</a:t>
            </a:r>
            <a:r>
              <a:rPr lang="ru-RU" sz="2000" dirty="0" err="1"/>
              <a:t>күту</a:t>
            </a:r>
            <a:r>
              <a:rPr lang="ru-RU" sz="2000" dirty="0"/>
              <a:t>" </a:t>
            </a:r>
            <a:r>
              <a:rPr lang="ru-RU" sz="2000" dirty="0" err="1"/>
              <a:t>бағанын</a:t>
            </a:r>
            <a:r>
              <a:rPr lang="ru-RU" sz="2000" dirty="0"/>
              <a:t> </a:t>
            </a:r>
            <a:r>
              <a:rPr lang="ru-RU" sz="2000" dirty="0" err="1"/>
              <a:t>толықтыруды</a:t>
            </a:r>
            <a:r>
              <a:rPr lang="ru-RU" sz="2000" dirty="0"/>
              <a:t> </a:t>
            </a:r>
            <a:r>
              <a:rPr lang="ru-RU" sz="2000" dirty="0" err="1"/>
              <a:t>ұсынуға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083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4219" y="624110"/>
            <a:ext cx="9620394" cy="1280890"/>
          </a:xfrm>
        </p:spPr>
        <p:txBody>
          <a:bodyPr>
            <a:normAutofit/>
          </a:bodyPr>
          <a:lstStyle/>
          <a:p>
            <a:r>
              <a:rPr lang="kk-KZ" b="1" dirty="0"/>
              <a:t>4 кезең. Топ ережелерін қабылдау (жұмыс уақытының 5</a:t>
            </a:r>
            <a:r>
              <a:rPr lang="kk-KZ" b="1" dirty="0" smtClean="0"/>
              <a:t>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туылу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.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ережелерді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Сөйлеушінің</a:t>
            </a:r>
            <a:r>
              <a:rPr lang="ru-RU" dirty="0"/>
              <a:t> </a:t>
            </a:r>
            <a:r>
              <a:rPr lang="ru-RU" dirty="0" err="1"/>
              <a:t>құқығы</a:t>
            </a:r>
            <a:r>
              <a:rPr lang="ru-RU" dirty="0"/>
              <a:t>.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сөйлеушінің</a:t>
            </a:r>
            <a:r>
              <a:rPr lang="ru-RU" dirty="0"/>
              <a:t> </a:t>
            </a:r>
            <a:r>
              <a:rPr lang="ru-RU" dirty="0" err="1"/>
              <a:t>соңына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тыңдалуға</a:t>
            </a:r>
            <a:r>
              <a:rPr lang="ru-RU" dirty="0"/>
              <a:t> </a:t>
            </a:r>
            <a:r>
              <a:rPr lang="ru-RU" dirty="0" err="1"/>
              <a:t>құқығы</a:t>
            </a:r>
            <a:r>
              <a:rPr lang="ru-RU" dirty="0"/>
              <a:t> бар. Тек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білдіргеннен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жарыссөз</a:t>
            </a:r>
            <a:r>
              <a:rPr lang="ru-RU" dirty="0"/>
              <a:t> мен </a:t>
            </a:r>
            <a:r>
              <a:rPr lang="ru-RU" dirty="0" err="1"/>
              <a:t>пікірталасты</a:t>
            </a:r>
            <a:r>
              <a:rPr lang="ru-RU" dirty="0"/>
              <a:t> </a:t>
            </a:r>
            <a:r>
              <a:rPr lang="ru-RU" dirty="0" err="1"/>
              <a:t>бастауға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Көтерілген</a:t>
            </a:r>
            <a:r>
              <a:rPr lang="ru-RU" dirty="0"/>
              <a:t> </a:t>
            </a:r>
            <a:r>
              <a:rPr lang="ru-RU" dirty="0" err="1"/>
              <a:t>қолдың</a:t>
            </a:r>
            <a:r>
              <a:rPr lang="ru-RU" dirty="0"/>
              <a:t> </a:t>
            </a:r>
            <a:r>
              <a:rPr lang="ru-RU" dirty="0" err="1"/>
              <a:t>ережесі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ереже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ереженің</a:t>
            </a:r>
            <a:r>
              <a:rPr lang="ru-RU" dirty="0"/>
              <a:t> </a:t>
            </a:r>
            <a:r>
              <a:rPr lang="ru-RU" dirty="0" err="1"/>
              <a:t>жалғасы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Қатысушы</a:t>
            </a:r>
            <a:r>
              <a:rPr lang="ru-RU" dirty="0"/>
              <a:t> </a:t>
            </a:r>
            <a:r>
              <a:rPr lang="ru-RU" dirty="0" err="1"/>
              <a:t>қолын</a:t>
            </a:r>
            <a:r>
              <a:rPr lang="ru-RU" dirty="0"/>
              <a:t> </a:t>
            </a:r>
            <a:r>
              <a:rPr lang="ru-RU" dirty="0" err="1"/>
              <a:t>көтереді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жүргізуші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Құпиялылық</a:t>
            </a:r>
            <a:r>
              <a:rPr lang="ru-RU" dirty="0"/>
              <a:t>.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хабарланған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ешкімге</a:t>
            </a:r>
            <a:r>
              <a:rPr lang="ru-RU" dirty="0"/>
              <a:t> </a:t>
            </a:r>
            <a:r>
              <a:rPr lang="ru-RU" dirty="0" err="1"/>
              <a:t>айтпау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798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691" y="1264555"/>
            <a:ext cx="10335491" cy="4620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4. "</a:t>
            </a:r>
            <a:r>
              <a:rPr lang="ru-RU" sz="2400" dirty="0" err="1"/>
              <a:t>Баға</a:t>
            </a:r>
            <a:r>
              <a:rPr lang="ru-RU" sz="2400" dirty="0"/>
              <a:t> </a:t>
            </a:r>
            <a:r>
              <a:rPr lang="ru-RU" sz="2400" dirty="0" err="1"/>
              <a:t>бермеңіз</a:t>
            </a:r>
            <a:r>
              <a:rPr lang="ru-RU" sz="2400" dirty="0"/>
              <a:t>".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ереже</a:t>
            </a:r>
            <a:r>
              <a:rPr lang="ru-RU" sz="2400" dirty="0"/>
              <a:t>, </a:t>
            </a:r>
            <a:r>
              <a:rPr lang="ru-RU" sz="2400" dirty="0" err="1"/>
              <a:t>біз</a:t>
            </a:r>
            <a:r>
              <a:rPr lang="ru-RU" sz="2400" dirty="0"/>
              <a:t> </a:t>
            </a:r>
            <a:r>
              <a:rPr lang="ru-RU" sz="2400" dirty="0" err="1"/>
              <a:t>өмірде</a:t>
            </a:r>
            <a:r>
              <a:rPr lang="ru-RU" sz="2400" dirty="0"/>
              <a:t> </a:t>
            </a:r>
            <a:r>
              <a:rPr lang="ru-RU" sz="2400" dirty="0" err="1"/>
              <a:t>жиі</a:t>
            </a:r>
            <a:r>
              <a:rPr lang="ru-RU" sz="2400" dirty="0"/>
              <a:t> </a:t>
            </a:r>
            <a:r>
              <a:rPr lang="ru-RU" sz="2400" dirty="0" err="1"/>
              <a:t>бұзамыз</a:t>
            </a:r>
            <a:r>
              <a:rPr lang="ru-RU" sz="2400" dirty="0"/>
              <a:t>. </a:t>
            </a:r>
            <a:r>
              <a:rPr lang="ru-RU" sz="2400" dirty="0" err="1"/>
              <a:t>Өзгенің</a:t>
            </a:r>
            <a:r>
              <a:rPr lang="ru-RU" sz="2400" dirty="0"/>
              <a:t> </a:t>
            </a:r>
            <a:r>
              <a:rPr lang="ru-RU" sz="2400" dirty="0" err="1"/>
              <a:t>қылықтарын</a:t>
            </a:r>
            <a:r>
              <a:rPr lang="ru-RU" sz="2400" dirty="0"/>
              <a:t>, </a:t>
            </a:r>
            <a:r>
              <a:rPr lang="ru-RU" sz="2400" dirty="0" err="1"/>
              <a:t>сөздерін</a:t>
            </a:r>
            <a:r>
              <a:rPr lang="ru-RU" sz="2400" dirty="0"/>
              <a:t>, </a:t>
            </a:r>
            <a:r>
              <a:rPr lang="ru-RU" sz="2400" dirty="0" err="1"/>
              <a:t>әдеттерін</a:t>
            </a:r>
            <a:r>
              <a:rPr lang="ru-RU" sz="2400" dirty="0"/>
              <a:t> </a:t>
            </a:r>
            <a:r>
              <a:rPr lang="ru-RU" sz="2400" dirty="0" err="1"/>
              <a:t>айыптауға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бағалауға</a:t>
            </a:r>
            <a:r>
              <a:rPr lang="ru-RU" sz="2400" dirty="0"/>
              <a:t> </a:t>
            </a:r>
            <a:r>
              <a:rPr lang="ru-RU" sz="2400" dirty="0" err="1"/>
              <a:t>құқылы</a:t>
            </a:r>
            <a:r>
              <a:rPr lang="ru-RU" sz="2400" dirty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санаймыз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жерде</a:t>
            </a:r>
            <a:r>
              <a:rPr lang="ru-RU" sz="2400" dirty="0"/>
              <a:t> </a:t>
            </a:r>
            <a:r>
              <a:rPr lang="ru-RU" sz="2400" dirty="0" err="1"/>
              <a:t>біз</a:t>
            </a:r>
            <a:r>
              <a:rPr lang="ru-RU" sz="2400" dirty="0"/>
              <a:t> </a:t>
            </a:r>
            <a:r>
              <a:rPr lang="ru-RU" sz="2400" dirty="0" err="1"/>
              <a:t>басқа</a:t>
            </a:r>
            <a:r>
              <a:rPr lang="ru-RU" sz="2400" dirty="0"/>
              <a:t> </a:t>
            </a:r>
            <a:r>
              <a:rPr lang="ru-RU" sz="2400" dirty="0" err="1"/>
              <a:t>адамдарды</a:t>
            </a:r>
            <a:r>
              <a:rPr lang="ru-RU" sz="2400" dirty="0"/>
              <a:t>,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пікірін</a:t>
            </a:r>
            <a:r>
              <a:rPr lang="ru-RU" sz="2400" dirty="0"/>
              <a:t>, сырт </a:t>
            </a:r>
            <a:r>
              <a:rPr lang="ru-RU" sz="2400" dirty="0" err="1"/>
              <a:t>келбетін</a:t>
            </a:r>
            <a:r>
              <a:rPr lang="ru-RU" sz="2400" dirty="0"/>
              <a:t> </a:t>
            </a:r>
            <a:r>
              <a:rPr lang="ru-RU" sz="2400" dirty="0" err="1"/>
              <a:t>бағаламаймыз,оларды</a:t>
            </a:r>
            <a:r>
              <a:rPr lang="ru-RU" sz="2400" dirty="0"/>
              <a:t> </a:t>
            </a:r>
            <a:r>
              <a:rPr lang="ru-RU" sz="2400" dirty="0" err="1"/>
              <a:t>сол</a:t>
            </a:r>
            <a:r>
              <a:rPr lang="ru-RU" sz="2400" dirty="0"/>
              <a:t> </a:t>
            </a:r>
            <a:r>
              <a:rPr lang="ru-RU" sz="2400" dirty="0" err="1"/>
              <a:t>қалпында</a:t>
            </a:r>
            <a:r>
              <a:rPr lang="ru-RU" sz="2400" dirty="0"/>
              <a:t> </a:t>
            </a:r>
            <a:r>
              <a:rPr lang="ru-RU" sz="2400" dirty="0" err="1"/>
              <a:t>қабылдаймыз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Айта</a:t>
            </a:r>
            <a:r>
              <a:rPr lang="ru-RU" sz="2400" dirty="0"/>
              <a:t> кету </a:t>
            </a:r>
            <a:r>
              <a:rPr lang="ru-RU" sz="2400" dirty="0" err="1"/>
              <a:t>керек</a:t>
            </a:r>
            <a:r>
              <a:rPr lang="ru-RU" sz="2400" dirty="0"/>
              <a:t>, топ </a:t>
            </a:r>
            <a:r>
              <a:rPr lang="ru-RU" sz="2400" dirty="0" err="1"/>
              <a:t>басқа</a:t>
            </a:r>
            <a:r>
              <a:rPr lang="ru-RU" sz="2400" dirty="0"/>
              <a:t> да </a:t>
            </a:r>
            <a:r>
              <a:rPr lang="ru-RU" sz="2400" dirty="0" err="1"/>
              <a:t>ережелерді</a:t>
            </a:r>
            <a:r>
              <a:rPr lang="ru-RU" sz="2400" dirty="0"/>
              <a:t> </a:t>
            </a:r>
            <a:r>
              <a:rPr lang="ru-RU" sz="2400" dirty="0" err="1"/>
              <a:t>ұсына</a:t>
            </a:r>
            <a:r>
              <a:rPr lang="ru-RU" sz="2400" dirty="0"/>
              <a:t> </a:t>
            </a:r>
            <a:r>
              <a:rPr lang="ru-RU" sz="2400" dirty="0" err="1"/>
              <a:t>алады</a:t>
            </a:r>
            <a:r>
              <a:rPr lang="ru-RU" sz="2400" dirty="0"/>
              <a:t>. </a:t>
            </a:r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ru-RU" sz="2400" dirty="0" err="1"/>
              <a:t>топтың</a:t>
            </a:r>
            <a:r>
              <a:rPr lang="ru-RU" sz="2400" dirty="0"/>
              <a:t> </a:t>
            </a:r>
            <a:r>
              <a:rPr lang="ru-RU" sz="2400" dirty="0" err="1"/>
              <a:t>біреуі</a:t>
            </a:r>
            <a:r>
              <a:rPr lang="ru-RU" sz="2400" dirty="0"/>
              <a:t> </a:t>
            </a:r>
            <a:r>
              <a:rPr lang="ru-RU" sz="2400" dirty="0" err="1"/>
              <a:t>қандай</a:t>
            </a:r>
            <a:r>
              <a:rPr lang="ru-RU" sz="2400" dirty="0"/>
              <a:t> да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ережемен</a:t>
            </a:r>
            <a:r>
              <a:rPr lang="ru-RU" sz="2400" dirty="0"/>
              <a:t> </a:t>
            </a:r>
            <a:r>
              <a:rPr lang="ru-RU" sz="2400" dirty="0" err="1"/>
              <a:t>келіспесе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ереже</a:t>
            </a:r>
            <a:r>
              <a:rPr lang="ru-RU" sz="2400" dirty="0"/>
              <a:t> </a:t>
            </a:r>
            <a:r>
              <a:rPr lang="ru-RU" sz="2400" dirty="0" err="1"/>
              <a:t>қабылданбайды</a:t>
            </a:r>
            <a:r>
              <a:rPr lang="ru-RU" sz="2400" dirty="0"/>
              <a:t>.</a:t>
            </a:r>
          </a:p>
          <a:p>
            <a:r>
              <a:rPr lang="ru-RU" sz="2400" dirty="0"/>
              <a:t>Тренинг </a:t>
            </a:r>
            <a:r>
              <a:rPr lang="ru-RU" sz="2400" dirty="0" err="1"/>
              <a:t>өткізуге</a:t>
            </a:r>
            <a:r>
              <a:rPr lang="ru-RU" sz="2400" dirty="0"/>
              <a:t> </a:t>
            </a:r>
            <a:r>
              <a:rPr lang="ru-RU" sz="2400" dirty="0" err="1"/>
              <a:t>кедергі</a:t>
            </a:r>
            <a:r>
              <a:rPr lang="ru-RU" sz="2400" dirty="0"/>
              <a:t> </a:t>
            </a:r>
            <a:r>
              <a:rPr lang="ru-RU" sz="2400" dirty="0" err="1"/>
              <a:t>жасамай</a:t>
            </a:r>
            <a:r>
              <a:rPr lang="ru-RU" sz="2400" dirty="0"/>
              <a:t>, </a:t>
            </a:r>
            <a:r>
              <a:rPr lang="ru-RU" sz="2400" dirty="0" err="1"/>
              <a:t>ережелер</a:t>
            </a:r>
            <a:r>
              <a:rPr lang="ru-RU" sz="2400" dirty="0"/>
              <a:t> </a:t>
            </a:r>
            <a:r>
              <a:rPr lang="ru-RU" sz="2400" dirty="0" err="1"/>
              <a:t>көмектесуі</a:t>
            </a:r>
            <a:r>
              <a:rPr lang="ru-RU" sz="2400" dirty="0"/>
              <a:t> </a:t>
            </a:r>
            <a:r>
              <a:rPr lang="ru-RU" sz="2400" dirty="0" err="1"/>
              <a:t>тиіс</a:t>
            </a:r>
            <a:r>
              <a:rPr lang="ru-RU" sz="2400" dirty="0"/>
              <a:t> </a:t>
            </a:r>
            <a:r>
              <a:rPr lang="ru-RU" sz="2400" dirty="0" err="1"/>
              <a:t>екенін</a:t>
            </a:r>
            <a:r>
              <a:rPr lang="ru-RU" sz="2400" dirty="0"/>
              <a:t> </a:t>
            </a:r>
            <a:r>
              <a:rPr lang="ru-RU" sz="2400" dirty="0" err="1"/>
              <a:t>есте</a:t>
            </a:r>
            <a:r>
              <a:rPr lang="ru-RU" sz="2400" dirty="0"/>
              <a:t> </a:t>
            </a:r>
            <a:r>
              <a:rPr lang="ru-RU" sz="2400" dirty="0" err="1"/>
              <a:t>сақтау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! </a:t>
            </a:r>
            <a:r>
              <a:rPr lang="ru-RU" sz="2400" dirty="0" err="1"/>
              <a:t>Тым</a:t>
            </a:r>
            <a:r>
              <a:rPr lang="ru-RU" sz="2400" dirty="0"/>
              <a:t> </a:t>
            </a:r>
            <a:r>
              <a:rPr lang="ru-RU" sz="2400" dirty="0" err="1"/>
              <a:t>көп</a:t>
            </a:r>
            <a:r>
              <a:rPr lang="ru-RU" sz="2400" dirty="0"/>
              <a:t> </a:t>
            </a:r>
            <a:r>
              <a:rPr lang="ru-RU" sz="2400" dirty="0" err="1"/>
              <a:t>ережелерді</a:t>
            </a:r>
            <a:r>
              <a:rPr lang="ru-RU" sz="2400" dirty="0"/>
              <a:t> </a:t>
            </a:r>
            <a:r>
              <a:rPr lang="ru-RU" sz="2400" dirty="0" err="1"/>
              <a:t>ойлап</a:t>
            </a:r>
            <a:r>
              <a:rPr lang="ru-RU" sz="2400" dirty="0"/>
              <a:t> </a:t>
            </a:r>
            <a:r>
              <a:rPr lang="ru-RU" sz="2400" dirty="0" err="1"/>
              <a:t>табудың</a:t>
            </a:r>
            <a:r>
              <a:rPr lang="ru-RU" sz="2400" dirty="0"/>
              <a:t> </a:t>
            </a:r>
            <a:r>
              <a:rPr lang="ru-RU" sz="2400" dirty="0" err="1"/>
              <a:t>қажеті</a:t>
            </a:r>
            <a:r>
              <a:rPr lang="ru-RU" sz="2400" dirty="0"/>
              <a:t> </a:t>
            </a:r>
            <a:r>
              <a:rPr lang="ru-RU" sz="2400" dirty="0" err="1"/>
              <a:t>жоқ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579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1818" y="997527"/>
            <a:ext cx="9772794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/>
              <a:t>5 кезең. Ақпараттану деңгейін бағалау (жұмыс уақытының 5-10%-ы )</a:t>
            </a:r>
            <a:endParaRPr lang="ru-RU" dirty="0"/>
          </a:p>
          <a:p>
            <a:r>
              <a:rPr lang="kk-KZ" dirty="0"/>
              <a:t>Қатысушыларға белгілі ақпаратты қайталамау үшін, олардың мәселе туралы қаншалықты білетіндігін анықтау қажет. Ол үшін топқа сұрақтар қоюға, сауалнамалар мен викториналар қолдануға болады. </a:t>
            </a:r>
            <a:endParaRPr lang="ru-RU" dirty="0"/>
          </a:p>
          <a:p>
            <a:pPr marL="0" indent="0">
              <a:buNone/>
            </a:pPr>
            <a:r>
              <a:rPr lang="kk-KZ" b="1" dirty="0"/>
              <a:t>6 кезең. Проблеманы өзектендіру (жұмыс уақытының 10% - 30% )</a:t>
            </a:r>
            <a:endParaRPr lang="ru-RU" dirty="0"/>
          </a:p>
          <a:p>
            <a:r>
              <a:rPr lang="kk-KZ" dirty="0"/>
              <a:t>Бұл кезеңді проблемаға деген қызығушылықты ояту, олардың мінез-құлқын өзгертуге уәждемесін қалыптастыру үшін пайдалануға болады. Бұл кезеңнің міндеті-мәселені әркім үшін өзекті ету.</a:t>
            </a:r>
            <a:endParaRPr lang="ru-RU" dirty="0"/>
          </a:p>
          <a:p>
            <a:r>
              <a:rPr lang="kk-KZ" dirty="0"/>
              <a:t>Бұл кезеңді өткізуге болады: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сұрақтардың көмегімен: "сіз үшін нені білдіреді...", "Сөзді естігенде сіз не сезінесіз...", "Сол кезде сезіндім..."және т. б.;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* ойындар мен топтық жаттығулар арқылы (мысалы, "аурумен өмір", "тарих туралы..»).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1028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</TotalTime>
  <Words>1186</Words>
  <Application>Microsoft Office PowerPoint</Application>
  <PresentationFormat>Широкоэкранный</PresentationFormat>
  <Paragraphs>67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Тренинг жүргізуге арналған жалпы рәсімдер.</vt:lpstr>
      <vt:lpstr>Тренинг</vt:lpstr>
      <vt:lpstr>Жалпы, тренингтік процедуралардың ерекшеліктері келесідей:</vt:lpstr>
      <vt:lpstr>Презентация PowerPoint</vt:lpstr>
      <vt:lpstr>Тренинг құрылымы</vt:lpstr>
      <vt:lpstr>3 кезең. Қатысушылардың күтетін нәтижелері(жұмыс уақытының 3% ) </vt:lpstr>
      <vt:lpstr>4 кезең. Топ ережелерін қабылдау (жұмыс уақытының 5%)</vt:lpstr>
      <vt:lpstr>Презентация PowerPoint</vt:lpstr>
      <vt:lpstr>Презентация PowerPoint</vt:lpstr>
      <vt:lpstr>Презентация PowerPoint</vt:lpstr>
      <vt:lpstr>3. Мінез-құлық стратегиясын өзгерту. </vt:lpstr>
      <vt:lpstr>9 кезең. Жұмысты аяқтау. Кері байланыс алу (жұмыс уақытының 5% )</vt:lpstr>
      <vt:lpstr>Тренинг топтың жұмыс істеу принциптері:</vt:lpstr>
      <vt:lpstr>Оқу әдебиеттер: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 жүргізуге арналған жалпы рәсімдер.</dc:title>
  <dc:creator>Пользователь Windows</dc:creator>
  <cp:lastModifiedBy>Acer</cp:lastModifiedBy>
  <cp:revision>6</cp:revision>
  <dcterms:created xsi:type="dcterms:W3CDTF">2020-12-21T18:28:32Z</dcterms:created>
  <dcterms:modified xsi:type="dcterms:W3CDTF">2020-12-23T16:28:11Z</dcterms:modified>
</cp:coreProperties>
</file>